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05" d="100"/>
          <a:sy n="105" d="100"/>
        </p:scale>
        <p:origin x="120" y="21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7734EB-F932-4068-A74E-F614DC3629F8}" type="doc">
      <dgm:prSet loTypeId="urn:microsoft.com/office/officeart/2005/8/layout/vProcess5" loCatId="process" qsTypeId="urn:microsoft.com/office/officeart/2005/8/quickstyle/simple2" qsCatId="simple" csTypeId="urn:microsoft.com/office/officeart/2005/8/colors/colorful1" csCatId="colorful"/>
      <dgm:spPr/>
      <dgm:t>
        <a:bodyPr/>
        <a:lstStyle/>
        <a:p>
          <a:endParaRPr lang="en-US"/>
        </a:p>
      </dgm:t>
    </dgm:pt>
    <dgm:pt modelId="{8611174B-67BC-4BCC-B4C8-E4E02AD6D2BE}">
      <dgm:prSet/>
      <dgm:spPr/>
      <dgm:t>
        <a:bodyPr/>
        <a:lstStyle/>
        <a:p>
          <a:r>
            <a:rPr lang="en-US"/>
            <a:t>I’m at the University of Georgia because I knocked on the door and persisted with my talent (I showed my maps for which I automated many data aggregation processes with scripts to make and was able to apply those to more than one map in one location).</a:t>
          </a:r>
        </a:p>
      </dgm:t>
    </dgm:pt>
    <dgm:pt modelId="{95D46F4E-6FD3-4F0A-BB64-F911F77228FA}" type="parTrans" cxnId="{79400CBD-4C14-490B-91E4-ABCE3F9EDCD5}">
      <dgm:prSet/>
      <dgm:spPr/>
      <dgm:t>
        <a:bodyPr/>
        <a:lstStyle/>
        <a:p>
          <a:endParaRPr lang="en-US"/>
        </a:p>
      </dgm:t>
    </dgm:pt>
    <dgm:pt modelId="{A46FB4D6-8E4C-4512-BF47-BC070A99D681}" type="sibTrans" cxnId="{79400CBD-4C14-490B-91E4-ABCE3F9EDCD5}">
      <dgm:prSet/>
      <dgm:spPr/>
      <dgm:t>
        <a:bodyPr/>
        <a:lstStyle/>
        <a:p>
          <a:endParaRPr lang="en-US"/>
        </a:p>
      </dgm:t>
    </dgm:pt>
    <dgm:pt modelId="{155F7C17-AC09-4860-AF71-6492E3F06DB8}">
      <dgm:prSet/>
      <dgm:spPr/>
      <dgm:t>
        <a:bodyPr/>
        <a:lstStyle/>
        <a:p>
          <a:r>
            <a:rPr lang="en-US"/>
            <a:t>I continued coding because it just made things easier to do.</a:t>
          </a:r>
        </a:p>
      </dgm:t>
    </dgm:pt>
    <dgm:pt modelId="{FD185007-DA7E-4CAC-BC50-EC8B5FB99A86}" type="parTrans" cxnId="{1A6DC42A-1D51-4819-B347-04F1A77DA5C3}">
      <dgm:prSet/>
      <dgm:spPr/>
      <dgm:t>
        <a:bodyPr/>
        <a:lstStyle/>
        <a:p>
          <a:endParaRPr lang="en-US"/>
        </a:p>
      </dgm:t>
    </dgm:pt>
    <dgm:pt modelId="{E59EB872-CA44-410F-BD06-D0BF5C21F829}" type="sibTrans" cxnId="{1A6DC42A-1D51-4819-B347-04F1A77DA5C3}">
      <dgm:prSet/>
      <dgm:spPr/>
      <dgm:t>
        <a:bodyPr/>
        <a:lstStyle/>
        <a:p>
          <a:endParaRPr lang="en-US"/>
        </a:p>
      </dgm:t>
    </dgm:pt>
    <dgm:pt modelId="{64D8B962-59C3-4F63-904C-7CD3E0F166D8}">
      <dgm:prSet/>
      <dgm:spPr/>
      <dgm:t>
        <a:bodyPr/>
        <a:lstStyle/>
        <a:p>
          <a:r>
            <a:rPr lang="en-US"/>
            <a:t>I failed a lot, but I persisted until something worked. There was no Google.</a:t>
          </a:r>
        </a:p>
      </dgm:t>
    </dgm:pt>
    <dgm:pt modelId="{DB78EC96-853C-4B25-9BDC-C505C60CC3A0}" type="parTrans" cxnId="{2AB2FFE3-FF2C-4FE2-8943-AE3770FEADC5}">
      <dgm:prSet/>
      <dgm:spPr/>
      <dgm:t>
        <a:bodyPr/>
        <a:lstStyle/>
        <a:p>
          <a:endParaRPr lang="en-US"/>
        </a:p>
      </dgm:t>
    </dgm:pt>
    <dgm:pt modelId="{9079EB4F-6ACF-42B8-946D-2411F6575C11}" type="sibTrans" cxnId="{2AB2FFE3-FF2C-4FE2-8943-AE3770FEADC5}">
      <dgm:prSet/>
      <dgm:spPr/>
      <dgm:t>
        <a:bodyPr/>
        <a:lstStyle/>
        <a:p>
          <a:endParaRPr lang="en-US"/>
        </a:p>
      </dgm:t>
    </dgm:pt>
    <dgm:pt modelId="{5D606ACA-2917-4252-8470-46718EF0B3FE}">
      <dgm:prSet/>
      <dgm:spPr/>
      <dgm:t>
        <a:bodyPr/>
        <a:lstStyle/>
        <a:p>
          <a:r>
            <a:rPr lang="en-US"/>
            <a:t>My first application where there was user input and installation needed was an automated letter cgi script (No, this was not computer generated imagery that is very $$$, this stood for common gateway interface)</a:t>
          </a:r>
        </a:p>
      </dgm:t>
    </dgm:pt>
    <dgm:pt modelId="{907D1679-17E5-4F4D-BF4E-41629EB64D32}" type="parTrans" cxnId="{48E1FED4-E0B1-42B0-94BB-F6D34AC81EEA}">
      <dgm:prSet/>
      <dgm:spPr/>
      <dgm:t>
        <a:bodyPr/>
        <a:lstStyle/>
        <a:p>
          <a:endParaRPr lang="en-US"/>
        </a:p>
      </dgm:t>
    </dgm:pt>
    <dgm:pt modelId="{83ED4FF7-B645-4DDD-B1BB-8C898A45BF77}" type="sibTrans" cxnId="{48E1FED4-E0B1-42B0-94BB-F6D34AC81EEA}">
      <dgm:prSet/>
      <dgm:spPr/>
      <dgm:t>
        <a:bodyPr/>
        <a:lstStyle/>
        <a:p>
          <a:endParaRPr lang="en-US"/>
        </a:p>
      </dgm:t>
    </dgm:pt>
    <dgm:pt modelId="{90A85FBB-DD4D-4F5F-B612-BD8EE7456203}" type="pres">
      <dgm:prSet presAssocID="{8D7734EB-F932-4068-A74E-F614DC3629F8}" presName="outerComposite" presStyleCnt="0">
        <dgm:presLayoutVars>
          <dgm:chMax val="5"/>
          <dgm:dir/>
          <dgm:resizeHandles val="exact"/>
        </dgm:presLayoutVars>
      </dgm:prSet>
      <dgm:spPr/>
    </dgm:pt>
    <dgm:pt modelId="{874FAFD4-5787-4D9B-BF42-0FC965F2D1C6}" type="pres">
      <dgm:prSet presAssocID="{8D7734EB-F932-4068-A74E-F614DC3629F8}" presName="dummyMaxCanvas" presStyleCnt="0">
        <dgm:presLayoutVars/>
      </dgm:prSet>
      <dgm:spPr/>
    </dgm:pt>
    <dgm:pt modelId="{46894AB5-452E-456A-AD20-1B58CF4A456B}" type="pres">
      <dgm:prSet presAssocID="{8D7734EB-F932-4068-A74E-F614DC3629F8}" presName="FourNodes_1" presStyleLbl="node1" presStyleIdx="0" presStyleCnt="4">
        <dgm:presLayoutVars>
          <dgm:bulletEnabled val="1"/>
        </dgm:presLayoutVars>
      </dgm:prSet>
      <dgm:spPr/>
    </dgm:pt>
    <dgm:pt modelId="{49F1BC8A-93B5-486D-A722-DE10ED2156B2}" type="pres">
      <dgm:prSet presAssocID="{8D7734EB-F932-4068-A74E-F614DC3629F8}" presName="FourNodes_2" presStyleLbl="node1" presStyleIdx="1" presStyleCnt="4">
        <dgm:presLayoutVars>
          <dgm:bulletEnabled val="1"/>
        </dgm:presLayoutVars>
      </dgm:prSet>
      <dgm:spPr/>
    </dgm:pt>
    <dgm:pt modelId="{488441B7-16A1-4AC6-A63D-CF3E5CF34C6D}" type="pres">
      <dgm:prSet presAssocID="{8D7734EB-F932-4068-A74E-F614DC3629F8}" presName="FourNodes_3" presStyleLbl="node1" presStyleIdx="2" presStyleCnt="4">
        <dgm:presLayoutVars>
          <dgm:bulletEnabled val="1"/>
        </dgm:presLayoutVars>
      </dgm:prSet>
      <dgm:spPr/>
    </dgm:pt>
    <dgm:pt modelId="{D55F248A-F1DA-4C02-836C-1320D6F9C488}" type="pres">
      <dgm:prSet presAssocID="{8D7734EB-F932-4068-A74E-F614DC3629F8}" presName="FourNodes_4" presStyleLbl="node1" presStyleIdx="3" presStyleCnt="4">
        <dgm:presLayoutVars>
          <dgm:bulletEnabled val="1"/>
        </dgm:presLayoutVars>
      </dgm:prSet>
      <dgm:spPr/>
    </dgm:pt>
    <dgm:pt modelId="{55D7128B-750F-4993-863D-C7DEEB08AA91}" type="pres">
      <dgm:prSet presAssocID="{8D7734EB-F932-4068-A74E-F614DC3629F8}" presName="FourConn_1-2" presStyleLbl="fgAccFollowNode1" presStyleIdx="0" presStyleCnt="3">
        <dgm:presLayoutVars>
          <dgm:bulletEnabled val="1"/>
        </dgm:presLayoutVars>
      </dgm:prSet>
      <dgm:spPr/>
    </dgm:pt>
    <dgm:pt modelId="{84EB858A-7650-4973-BEB5-6DD4BA5C04FC}" type="pres">
      <dgm:prSet presAssocID="{8D7734EB-F932-4068-A74E-F614DC3629F8}" presName="FourConn_2-3" presStyleLbl="fgAccFollowNode1" presStyleIdx="1" presStyleCnt="3">
        <dgm:presLayoutVars>
          <dgm:bulletEnabled val="1"/>
        </dgm:presLayoutVars>
      </dgm:prSet>
      <dgm:spPr/>
    </dgm:pt>
    <dgm:pt modelId="{FE1C482F-2C47-46C1-B13D-A6E269E07A2B}" type="pres">
      <dgm:prSet presAssocID="{8D7734EB-F932-4068-A74E-F614DC3629F8}" presName="FourConn_3-4" presStyleLbl="fgAccFollowNode1" presStyleIdx="2" presStyleCnt="3">
        <dgm:presLayoutVars>
          <dgm:bulletEnabled val="1"/>
        </dgm:presLayoutVars>
      </dgm:prSet>
      <dgm:spPr/>
    </dgm:pt>
    <dgm:pt modelId="{C5932F68-ACD5-4C97-ACE5-3A7CDA7A253D}" type="pres">
      <dgm:prSet presAssocID="{8D7734EB-F932-4068-A74E-F614DC3629F8}" presName="FourNodes_1_text" presStyleLbl="node1" presStyleIdx="3" presStyleCnt="4">
        <dgm:presLayoutVars>
          <dgm:bulletEnabled val="1"/>
        </dgm:presLayoutVars>
      </dgm:prSet>
      <dgm:spPr/>
    </dgm:pt>
    <dgm:pt modelId="{84079576-06A2-41B6-B89E-6CB9A9845245}" type="pres">
      <dgm:prSet presAssocID="{8D7734EB-F932-4068-A74E-F614DC3629F8}" presName="FourNodes_2_text" presStyleLbl="node1" presStyleIdx="3" presStyleCnt="4">
        <dgm:presLayoutVars>
          <dgm:bulletEnabled val="1"/>
        </dgm:presLayoutVars>
      </dgm:prSet>
      <dgm:spPr/>
    </dgm:pt>
    <dgm:pt modelId="{A5C0EDDC-CC66-4E41-9D3F-D9F6D2AFB46E}" type="pres">
      <dgm:prSet presAssocID="{8D7734EB-F932-4068-A74E-F614DC3629F8}" presName="FourNodes_3_text" presStyleLbl="node1" presStyleIdx="3" presStyleCnt="4">
        <dgm:presLayoutVars>
          <dgm:bulletEnabled val="1"/>
        </dgm:presLayoutVars>
      </dgm:prSet>
      <dgm:spPr/>
    </dgm:pt>
    <dgm:pt modelId="{4AE825C6-CBE5-4A20-9851-DA57C9E2B91A}" type="pres">
      <dgm:prSet presAssocID="{8D7734EB-F932-4068-A74E-F614DC3629F8}" presName="FourNodes_4_text" presStyleLbl="node1" presStyleIdx="3" presStyleCnt="4">
        <dgm:presLayoutVars>
          <dgm:bulletEnabled val="1"/>
        </dgm:presLayoutVars>
      </dgm:prSet>
      <dgm:spPr/>
    </dgm:pt>
  </dgm:ptLst>
  <dgm:cxnLst>
    <dgm:cxn modelId="{490F601B-87F4-4763-8D72-551F3FA2BCCC}" type="presOf" srcId="{A46FB4D6-8E4C-4512-BF47-BC070A99D681}" destId="{55D7128B-750F-4993-863D-C7DEEB08AA91}" srcOrd="0" destOrd="0" presId="urn:microsoft.com/office/officeart/2005/8/layout/vProcess5"/>
    <dgm:cxn modelId="{D697CE1C-15C8-43FF-AFE8-0AF7591209DA}" type="presOf" srcId="{9079EB4F-6ACF-42B8-946D-2411F6575C11}" destId="{FE1C482F-2C47-46C1-B13D-A6E269E07A2B}" srcOrd="0" destOrd="0" presId="urn:microsoft.com/office/officeart/2005/8/layout/vProcess5"/>
    <dgm:cxn modelId="{1A6DC42A-1D51-4819-B347-04F1A77DA5C3}" srcId="{8D7734EB-F932-4068-A74E-F614DC3629F8}" destId="{155F7C17-AC09-4860-AF71-6492E3F06DB8}" srcOrd="1" destOrd="0" parTransId="{FD185007-DA7E-4CAC-BC50-EC8B5FB99A86}" sibTransId="{E59EB872-CA44-410F-BD06-D0BF5C21F829}"/>
    <dgm:cxn modelId="{7D66A547-764D-4552-AC8D-E12880321374}" type="presOf" srcId="{5D606ACA-2917-4252-8470-46718EF0B3FE}" destId="{D55F248A-F1DA-4C02-836C-1320D6F9C488}" srcOrd="0" destOrd="0" presId="urn:microsoft.com/office/officeart/2005/8/layout/vProcess5"/>
    <dgm:cxn modelId="{8579594B-1718-428F-9D30-6737B6D0D9F0}" type="presOf" srcId="{64D8B962-59C3-4F63-904C-7CD3E0F166D8}" destId="{488441B7-16A1-4AC6-A63D-CF3E5CF34C6D}" srcOrd="0" destOrd="0" presId="urn:microsoft.com/office/officeart/2005/8/layout/vProcess5"/>
    <dgm:cxn modelId="{DB03ED72-71B2-44BE-BEB5-F336F7BB78D8}" type="presOf" srcId="{5D606ACA-2917-4252-8470-46718EF0B3FE}" destId="{4AE825C6-CBE5-4A20-9851-DA57C9E2B91A}" srcOrd="1" destOrd="0" presId="urn:microsoft.com/office/officeart/2005/8/layout/vProcess5"/>
    <dgm:cxn modelId="{13E91E75-898E-44CB-AF59-ECD34EAD68AB}" type="presOf" srcId="{155F7C17-AC09-4860-AF71-6492E3F06DB8}" destId="{49F1BC8A-93B5-486D-A722-DE10ED2156B2}" srcOrd="0" destOrd="0" presId="urn:microsoft.com/office/officeart/2005/8/layout/vProcess5"/>
    <dgm:cxn modelId="{CBB89B8E-D482-4C0B-80A1-E92B578AFD8A}" type="presOf" srcId="{8D7734EB-F932-4068-A74E-F614DC3629F8}" destId="{90A85FBB-DD4D-4F5F-B612-BD8EE7456203}" srcOrd="0" destOrd="0" presId="urn:microsoft.com/office/officeart/2005/8/layout/vProcess5"/>
    <dgm:cxn modelId="{7A5486B2-A970-4EE6-B007-0C2CD85F5540}" type="presOf" srcId="{8611174B-67BC-4BCC-B4C8-E4E02AD6D2BE}" destId="{C5932F68-ACD5-4C97-ACE5-3A7CDA7A253D}" srcOrd="1" destOrd="0" presId="urn:microsoft.com/office/officeart/2005/8/layout/vProcess5"/>
    <dgm:cxn modelId="{79400CBD-4C14-490B-91E4-ABCE3F9EDCD5}" srcId="{8D7734EB-F932-4068-A74E-F614DC3629F8}" destId="{8611174B-67BC-4BCC-B4C8-E4E02AD6D2BE}" srcOrd="0" destOrd="0" parTransId="{95D46F4E-6FD3-4F0A-BB64-F911F77228FA}" sibTransId="{A46FB4D6-8E4C-4512-BF47-BC070A99D681}"/>
    <dgm:cxn modelId="{48E1FED4-E0B1-42B0-94BB-F6D34AC81EEA}" srcId="{8D7734EB-F932-4068-A74E-F614DC3629F8}" destId="{5D606ACA-2917-4252-8470-46718EF0B3FE}" srcOrd="3" destOrd="0" parTransId="{907D1679-17E5-4F4D-BF4E-41629EB64D32}" sibTransId="{83ED4FF7-B645-4DDD-B1BB-8C898A45BF77}"/>
    <dgm:cxn modelId="{38184FDF-F789-4A1C-9E02-6E047C52E43D}" type="presOf" srcId="{8611174B-67BC-4BCC-B4C8-E4E02AD6D2BE}" destId="{46894AB5-452E-456A-AD20-1B58CF4A456B}" srcOrd="0" destOrd="0" presId="urn:microsoft.com/office/officeart/2005/8/layout/vProcess5"/>
    <dgm:cxn modelId="{C8B4FAE1-40A3-44C5-85F0-3B6973B90E74}" type="presOf" srcId="{64D8B962-59C3-4F63-904C-7CD3E0F166D8}" destId="{A5C0EDDC-CC66-4E41-9D3F-D9F6D2AFB46E}" srcOrd="1" destOrd="0" presId="urn:microsoft.com/office/officeart/2005/8/layout/vProcess5"/>
    <dgm:cxn modelId="{2AB2FFE3-FF2C-4FE2-8943-AE3770FEADC5}" srcId="{8D7734EB-F932-4068-A74E-F614DC3629F8}" destId="{64D8B962-59C3-4F63-904C-7CD3E0F166D8}" srcOrd="2" destOrd="0" parTransId="{DB78EC96-853C-4B25-9BDC-C505C60CC3A0}" sibTransId="{9079EB4F-6ACF-42B8-946D-2411F6575C11}"/>
    <dgm:cxn modelId="{716F56EE-38F5-4186-9221-D6E3D29C26CC}" type="presOf" srcId="{E59EB872-CA44-410F-BD06-D0BF5C21F829}" destId="{84EB858A-7650-4973-BEB5-6DD4BA5C04FC}" srcOrd="0" destOrd="0" presId="urn:microsoft.com/office/officeart/2005/8/layout/vProcess5"/>
    <dgm:cxn modelId="{261F11FA-CA6E-45EA-A9E1-1D06D97589F1}" type="presOf" srcId="{155F7C17-AC09-4860-AF71-6492E3F06DB8}" destId="{84079576-06A2-41B6-B89E-6CB9A9845245}" srcOrd="1" destOrd="0" presId="urn:microsoft.com/office/officeart/2005/8/layout/vProcess5"/>
    <dgm:cxn modelId="{F31B3845-AF91-4EAF-AD22-772EC4F4BC9E}" type="presParOf" srcId="{90A85FBB-DD4D-4F5F-B612-BD8EE7456203}" destId="{874FAFD4-5787-4D9B-BF42-0FC965F2D1C6}" srcOrd="0" destOrd="0" presId="urn:microsoft.com/office/officeart/2005/8/layout/vProcess5"/>
    <dgm:cxn modelId="{2F8F7455-FC0A-4EEC-927A-5CF886217F23}" type="presParOf" srcId="{90A85FBB-DD4D-4F5F-B612-BD8EE7456203}" destId="{46894AB5-452E-456A-AD20-1B58CF4A456B}" srcOrd="1" destOrd="0" presId="urn:microsoft.com/office/officeart/2005/8/layout/vProcess5"/>
    <dgm:cxn modelId="{A8447B29-6659-4AC7-A151-EBCDDC3CDBEA}" type="presParOf" srcId="{90A85FBB-DD4D-4F5F-B612-BD8EE7456203}" destId="{49F1BC8A-93B5-486D-A722-DE10ED2156B2}" srcOrd="2" destOrd="0" presId="urn:microsoft.com/office/officeart/2005/8/layout/vProcess5"/>
    <dgm:cxn modelId="{8525FE27-91DB-47DE-9F61-99D74E23BEBF}" type="presParOf" srcId="{90A85FBB-DD4D-4F5F-B612-BD8EE7456203}" destId="{488441B7-16A1-4AC6-A63D-CF3E5CF34C6D}" srcOrd="3" destOrd="0" presId="urn:microsoft.com/office/officeart/2005/8/layout/vProcess5"/>
    <dgm:cxn modelId="{4D9E1BDD-F8E8-43AE-AE90-312090101245}" type="presParOf" srcId="{90A85FBB-DD4D-4F5F-B612-BD8EE7456203}" destId="{D55F248A-F1DA-4C02-836C-1320D6F9C488}" srcOrd="4" destOrd="0" presId="urn:microsoft.com/office/officeart/2005/8/layout/vProcess5"/>
    <dgm:cxn modelId="{79DB3D05-465B-4F8E-85E9-A1CFB202EED6}" type="presParOf" srcId="{90A85FBB-DD4D-4F5F-B612-BD8EE7456203}" destId="{55D7128B-750F-4993-863D-C7DEEB08AA91}" srcOrd="5" destOrd="0" presId="urn:microsoft.com/office/officeart/2005/8/layout/vProcess5"/>
    <dgm:cxn modelId="{541C30B7-5A92-4A0B-9F79-670CF791ECC7}" type="presParOf" srcId="{90A85FBB-DD4D-4F5F-B612-BD8EE7456203}" destId="{84EB858A-7650-4973-BEB5-6DD4BA5C04FC}" srcOrd="6" destOrd="0" presId="urn:microsoft.com/office/officeart/2005/8/layout/vProcess5"/>
    <dgm:cxn modelId="{BCD95AC3-EFE4-43F0-9734-34938623AAB4}" type="presParOf" srcId="{90A85FBB-DD4D-4F5F-B612-BD8EE7456203}" destId="{FE1C482F-2C47-46C1-B13D-A6E269E07A2B}" srcOrd="7" destOrd="0" presId="urn:microsoft.com/office/officeart/2005/8/layout/vProcess5"/>
    <dgm:cxn modelId="{D3B8E89C-0E0F-4C04-8169-A0776B7EA85C}" type="presParOf" srcId="{90A85FBB-DD4D-4F5F-B612-BD8EE7456203}" destId="{C5932F68-ACD5-4C97-ACE5-3A7CDA7A253D}" srcOrd="8" destOrd="0" presId="urn:microsoft.com/office/officeart/2005/8/layout/vProcess5"/>
    <dgm:cxn modelId="{4DE11827-AD6F-4997-AC21-403CC6E3EEAB}" type="presParOf" srcId="{90A85FBB-DD4D-4F5F-B612-BD8EE7456203}" destId="{84079576-06A2-41B6-B89E-6CB9A9845245}" srcOrd="9" destOrd="0" presId="urn:microsoft.com/office/officeart/2005/8/layout/vProcess5"/>
    <dgm:cxn modelId="{9FAE796B-FEB5-41D2-AF37-807B0D46AF27}" type="presParOf" srcId="{90A85FBB-DD4D-4F5F-B612-BD8EE7456203}" destId="{A5C0EDDC-CC66-4E41-9D3F-D9F6D2AFB46E}" srcOrd="10" destOrd="0" presId="urn:microsoft.com/office/officeart/2005/8/layout/vProcess5"/>
    <dgm:cxn modelId="{FBC8DED3-E554-46F8-AD25-FBBA8CF7FC91}" type="presParOf" srcId="{90A85FBB-DD4D-4F5F-B612-BD8EE7456203}" destId="{4AE825C6-CBE5-4A20-9851-DA57C9E2B91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62A1DD-809E-4080-A274-A22FB2B86F19}"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EB607C8-1EA2-4314-B7E2-C82FABA71F4D}">
      <dgm:prSet/>
      <dgm:spPr/>
      <dgm:t>
        <a:bodyPr/>
        <a:lstStyle/>
        <a:p>
          <a:r>
            <a:rPr lang="en-US"/>
            <a:t>Code builds many layers and is built on frameworks</a:t>
          </a:r>
        </a:p>
      </dgm:t>
    </dgm:pt>
    <dgm:pt modelId="{80478078-62B7-4D6C-A6F6-FC15CDDEF9F9}" type="parTrans" cxnId="{01EAD6BE-D02A-4F5A-8F3F-838C7D4B5458}">
      <dgm:prSet/>
      <dgm:spPr/>
      <dgm:t>
        <a:bodyPr/>
        <a:lstStyle/>
        <a:p>
          <a:endParaRPr lang="en-US"/>
        </a:p>
      </dgm:t>
    </dgm:pt>
    <dgm:pt modelId="{23D848CC-5701-4D0C-B028-344DBF64EB4F}" type="sibTrans" cxnId="{01EAD6BE-D02A-4F5A-8F3F-838C7D4B5458}">
      <dgm:prSet/>
      <dgm:spPr/>
      <dgm:t>
        <a:bodyPr/>
        <a:lstStyle/>
        <a:p>
          <a:endParaRPr lang="en-US"/>
        </a:p>
      </dgm:t>
    </dgm:pt>
    <dgm:pt modelId="{2DDD3A86-D740-4353-B86F-71A7B6505E92}">
      <dgm:prSet/>
      <dgm:spPr/>
      <dgm:t>
        <a:bodyPr/>
        <a:lstStyle/>
        <a:p>
          <a:r>
            <a:rPr lang="en-US"/>
            <a:t>What the user sees and interacts with- view</a:t>
          </a:r>
        </a:p>
      </dgm:t>
    </dgm:pt>
    <dgm:pt modelId="{278D00CA-5502-4B10-9D29-61BF6371ED3B}" type="parTrans" cxnId="{4697182B-131E-43E1-AB57-4E8C37456CCC}">
      <dgm:prSet/>
      <dgm:spPr/>
      <dgm:t>
        <a:bodyPr/>
        <a:lstStyle/>
        <a:p>
          <a:endParaRPr lang="en-US"/>
        </a:p>
      </dgm:t>
    </dgm:pt>
    <dgm:pt modelId="{0080827F-21DC-4C9C-9B33-E65A719F6213}" type="sibTrans" cxnId="{4697182B-131E-43E1-AB57-4E8C37456CCC}">
      <dgm:prSet/>
      <dgm:spPr/>
      <dgm:t>
        <a:bodyPr/>
        <a:lstStyle/>
        <a:p>
          <a:endParaRPr lang="en-US"/>
        </a:p>
      </dgm:t>
    </dgm:pt>
    <dgm:pt modelId="{33952DF1-8482-4569-9B45-0E7C14188527}">
      <dgm:prSet/>
      <dgm:spPr/>
      <dgm:t>
        <a:bodyPr/>
        <a:lstStyle/>
        <a:p>
          <a:r>
            <a:rPr lang="en-US"/>
            <a:t>The description of information and patterns stitching them together- model</a:t>
          </a:r>
        </a:p>
      </dgm:t>
    </dgm:pt>
    <dgm:pt modelId="{330FD68B-65ED-4EFF-AA7E-298C44BF4B35}" type="parTrans" cxnId="{AC0D1C33-33A7-4DA5-8E4D-DA0DDCD88FB7}">
      <dgm:prSet/>
      <dgm:spPr/>
      <dgm:t>
        <a:bodyPr/>
        <a:lstStyle/>
        <a:p>
          <a:endParaRPr lang="en-US"/>
        </a:p>
      </dgm:t>
    </dgm:pt>
    <dgm:pt modelId="{3C456245-E57E-418F-ABC9-DD4285F86D16}" type="sibTrans" cxnId="{AC0D1C33-33A7-4DA5-8E4D-DA0DDCD88FB7}">
      <dgm:prSet/>
      <dgm:spPr/>
      <dgm:t>
        <a:bodyPr/>
        <a:lstStyle/>
        <a:p>
          <a:endParaRPr lang="en-US"/>
        </a:p>
      </dgm:t>
    </dgm:pt>
    <dgm:pt modelId="{4A44B9E5-1FF7-455D-9DFE-9BE74F65F910}">
      <dgm:prSet/>
      <dgm:spPr/>
      <dgm:t>
        <a:bodyPr/>
        <a:lstStyle/>
        <a:p>
          <a:r>
            <a:rPr lang="en-US"/>
            <a:t>The persisting standardized and stored information- data</a:t>
          </a:r>
        </a:p>
      </dgm:t>
    </dgm:pt>
    <dgm:pt modelId="{A101F046-4046-480A-A11E-33F11E6B1DDE}" type="parTrans" cxnId="{79140BA4-60D9-40FD-A682-D13A915E297B}">
      <dgm:prSet/>
      <dgm:spPr/>
      <dgm:t>
        <a:bodyPr/>
        <a:lstStyle/>
        <a:p>
          <a:endParaRPr lang="en-US"/>
        </a:p>
      </dgm:t>
    </dgm:pt>
    <dgm:pt modelId="{F3667384-00D3-4A97-9D3F-5EE848AC4B71}" type="sibTrans" cxnId="{79140BA4-60D9-40FD-A682-D13A915E297B}">
      <dgm:prSet/>
      <dgm:spPr/>
      <dgm:t>
        <a:bodyPr/>
        <a:lstStyle/>
        <a:p>
          <a:endParaRPr lang="en-US"/>
        </a:p>
      </dgm:t>
    </dgm:pt>
    <dgm:pt modelId="{09F37C54-AD3F-43F4-9429-A5406CD770A2}" type="pres">
      <dgm:prSet presAssocID="{6062A1DD-809E-4080-A274-A22FB2B86F19}" presName="outerComposite" presStyleCnt="0">
        <dgm:presLayoutVars>
          <dgm:chMax val="5"/>
          <dgm:dir/>
          <dgm:resizeHandles val="exact"/>
        </dgm:presLayoutVars>
      </dgm:prSet>
      <dgm:spPr/>
    </dgm:pt>
    <dgm:pt modelId="{627DBB96-8693-4AC5-B872-88BA3A2864A2}" type="pres">
      <dgm:prSet presAssocID="{6062A1DD-809E-4080-A274-A22FB2B86F19}" presName="dummyMaxCanvas" presStyleCnt="0">
        <dgm:presLayoutVars/>
      </dgm:prSet>
      <dgm:spPr/>
    </dgm:pt>
    <dgm:pt modelId="{BE2149B9-9C72-46F0-B083-7AEA6CEBE6B2}" type="pres">
      <dgm:prSet presAssocID="{6062A1DD-809E-4080-A274-A22FB2B86F19}" presName="FourNodes_1" presStyleLbl="node1" presStyleIdx="0" presStyleCnt="4">
        <dgm:presLayoutVars>
          <dgm:bulletEnabled val="1"/>
        </dgm:presLayoutVars>
      </dgm:prSet>
      <dgm:spPr/>
    </dgm:pt>
    <dgm:pt modelId="{F7C3F0B2-563B-47E3-A109-598E0CCEBC8E}" type="pres">
      <dgm:prSet presAssocID="{6062A1DD-809E-4080-A274-A22FB2B86F19}" presName="FourNodes_2" presStyleLbl="node1" presStyleIdx="1" presStyleCnt="4">
        <dgm:presLayoutVars>
          <dgm:bulletEnabled val="1"/>
        </dgm:presLayoutVars>
      </dgm:prSet>
      <dgm:spPr/>
    </dgm:pt>
    <dgm:pt modelId="{595A570C-3362-4539-8225-4AFCE8BDA766}" type="pres">
      <dgm:prSet presAssocID="{6062A1DD-809E-4080-A274-A22FB2B86F19}" presName="FourNodes_3" presStyleLbl="node1" presStyleIdx="2" presStyleCnt="4">
        <dgm:presLayoutVars>
          <dgm:bulletEnabled val="1"/>
        </dgm:presLayoutVars>
      </dgm:prSet>
      <dgm:spPr/>
    </dgm:pt>
    <dgm:pt modelId="{9F5B8F1F-CCE9-4B51-9388-4F9CA7D725EC}" type="pres">
      <dgm:prSet presAssocID="{6062A1DD-809E-4080-A274-A22FB2B86F19}" presName="FourNodes_4" presStyleLbl="node1" presStyleIdx="3" presStyleCnt="4">
        <dgm:presLayoutVars>
          <dgm:bulletEnabled val="1"/>
        </dgm:presLayoutVars>
      </dgm:prSet>
      <dgm:spPr/>
    </dgm:pt>
    <dgm:pt modelId="{133A7031-075B-49AB-991C-40076E03885B}" type="pres">
      <dgm:prSet presAssocID="{6062A1DD-809E-4080-A274-A22FB2B86F19}" presName="FourConn_1-2" presStyleLbl="fgAccFollowNode1" presStyleIdx="0" presStyleCnt="3">
        <dgm:presLayoutVars>
          <dgm:bulletEnabled val="1"/>
        </dgm:presLayoutVars>
      </dgm:prSet>
      <dgm:spPr/>
    </dgm:pt>
    <dgm:pt modelId="{E4B35FF4-D23B-440F-9ABF-13ABDB1F35F7}" type="pres">
      <dgm:prSet presAssocID="{6062A1DD-809E-4080-A274-A22FB2B86F19}" presName="FourConn_2-3" presStyleLbl="fgAccFollowNode1" presStyleIdx="1" presStyleCnt="3">
        <dgm:presLayoutVars>
          <dgm:bulletEnabled val="1"/>
        </dgm:presLayoutVars>
      </dgm:prSet>
      <dgm:spPr/>
    </dgm:pt>
    <dgm:pt modelId="{C6EBA7AA-D2DF-473E-9B25-6325B5715471}" type="pres">
      <dgm:prSet presAssocID="{6062A1DD-809E-4080-A274-A22FB2B86F19}" presName="FourConn_3-4" presStyleLbl="fgAccFollowNode1" presStyleIdx="2" presStyleCnt="3">
        <dgm:presLayoutVars>
          <dgm:bulletEnabled val="1"/>
        </dgm:presLayoutVars>
      </dgm:prSet>
      <dgm:spPr/>
    </dgm:pt>
    <dgm:pt modelId="{8D3B2469-2731-4141-AA7B-26C5AAEF63EA}" type="pres">
      <dgm:prSet presAssocID="{6062A1DD-809E-4080-A274-A22FB2B86F19}" presName="FourNodes_1_text" presStyleLbl="node1" presStyleIdx="3" presStyleCnt="4">
        <dgm:presLayoutVars>
          <dgm:bulletEnabled val="1"/>
        </dgm:presLayoutVars>
      </dgm:prSet>
      <dgm:spPr/>
    </dgm:pt>
    <dgm:pt modelId="{40BC156F-B6B3-45CE-AA05-8A6E67B2D916}" type="pres">
      <dgm:prSet presAssocID="{6062A1DD-809E-4080-A274-A22FB2B86F19}" presName="FourNodes_2_text" presStyleLbl="node1" presStyleIdx="3" presStyleCnt="4">
        <dgm:presLayoutVars>
          <dgm:bulletEnabled val="1"/>
        </dgm:presLayoutVars>
      </dgm:prSet>
      <dgm:spPr/>
    </dgm:pt>
    <dgm:pt modelId="{3BF7280D-7432-4EB7-AD1D-83DD8508EE77}" type="pres">
      <dgm:prSet presAssocID="{6062A1DD-809E-4080-A274-A22FB2B86F19}" presName="FourNodes_3_text" presStyleLbl="node1" presStyleIdx="3" presStyleCnt="4">
        <dgm:presLayoutVars>
          <dgm:bulletEnabled val="1"/>
        </dgm:presLayoutVars>
      </dgm:prSet>
      <dgm:spPr/>
    </dgm:pt>
    <dgm:pt modelId="{2C009B18-77F9-4A0D-A12F-E07EB4D98405}" type="pres">
      <dgm:prSet presAssocID="{6062A1DD-809E-4080-A274-A22FB2B86F19}" presName="FourNodes_4_text" presStyleLbl="node1" presStyleIdx="3" presStyleCnt="4">
        <dgm:presLayoutVars>
          <dgm:bulletEnabled val="1"/>
        </dgm:presLayoutVars>
      </dgm:prSet>
      <dgm:spPr/>
    </dgm:pt>
  </dgm:ptLst>
  <dgm:cxnLst>
    <dgm:cxn modelId="{DE1FAC01-4C9C-4672-A7E4-A3A65F61798E}" type="presOf" srcId="{2DDD3A86-D740-4353-B86F-71A7B6505E92}" destId="{40BC156F-B6B3-45CE-AA05-8A6E67B2D916}" srcOrd="1" destOrd="0" presId="urn:microsoft.com/office/officeart/2005/8/layout/vProcess5"/>
    <dgm:cxn modelId="{E28D9618-1B2E-45C7-97CC-342C94E8431C}" type="presOf" srcId="{3C456245-E57E-418F-ABC9-DD4285F86D16}" destId="{C6EBA7AA-D2DF-473E-9B25-6325B5715471}" srcOrd="0" destOrd="0" presId="urn:microsoft.com/office/officeart/2005/8/layout/vProcess5"/>
    <dgm:cxn modelId="{007C751A-8905-4FF0-84A4-E89DEB61729F}" type="presOf" srcId="{6062A1DD-809E-4080-A274-A22FB2B86F19}" destId="{09F37C54-AD3F-43F4-9429-A5406CD770A2}" srcOrd="0" destOrd="0" presId="urn:microsoft.com/office/officeart/2005/8/layout/vProcess5"/>
    <dgm:cxn modelId="{E5C02F1F-5CBD-46F2-8EC5-CA9B5617C54C}" type="presOf" srcId="{2EB607C8-1EA2-4314-B7E2-C82FABA71F4D}" destId="{BE2149B9-9C72-46F0-B083-7AEA6CEBE6B2}" srcOrd="0" destOrd="0" presId="urn:microsoft.com/office/officeart/2005/8/layout/vProcess5"/>
    <dgm:cxn modelId="{34A7EC23-F614-41C4-8C45-27218A91E084}" type="presOf" srcId="{4A44B9E5-1FF7-455D-9DFE-9BE74F65F910}" destId="{2C009B18-77F9-4A0D-A12F-E07EB4D98405}" srcOrd="1" destOrd="0" presId="urn:microsoft.com/office/officeart/2005/8/layout/vProcess5"/>
    <dgm:cxn modelId="{EE2E5128-7BC6-49E4-83FA-45680EC5475C}" type="presOf" srcId="{0080827F-21DC-4C9C-9B33-E65A719F6213}" destId="{E4B35FF4-D23B-440F-9ABF-13ABDB1F35F7}" srcOrd="0" destOrd="0" presId="urn:microsoft.com/office/officeart/2005/8/layout/vProcess5"/>
    <dgm:cxn modelId="{4697182B-131E-43E1-AB57-4E8C37456CCC}" srcId="{6062A1DD-809E-4080-A274-A22FB2B86F19}" destId="{2DDD3A86-D740-4353-B86F-71A7B6505E92}" srcOrd="1" destOrd="0" parTransId="{278D00CA-5502-4B10-9D29-61BF6371ED3B}" sibTransId="{0080827F-21DC-4C9C-9B33-E65A719F6213}"/>
    <dgm:cxn modelId="{AC0D1C33-33A7-4DA5-8E4D-DA0DDCD88FB7}" srcId="{6062A1DD-809E-4080-A274-A22FB2B86F19}" destId="{33952DF1-8482-4569-9B45-0E7C14188527}" srcOrd="2" destOrd="0" parTransId="{330FD68B-65ED-4EFF-AA7E-298C44BF4B35}" sibTransId="{3C456245-E57E-418F-ABC9-DD4285F86D16}"/>
    <dgm:cxn modelId="{1A675738-9C13-4BBE-B656-FC7A7776945F}" type="presOf" srcId="{2EB607C8-1EA2-4314-B7E2-C82FABA71F4D}" destId="{8D3B2469-2731-4141-AA7B-26C5AAEF63EA}" srcOrd="1" destOrd="0" presId="urn:microsoft.com/office/officeart/2005/8/layout/vProcess5"/>
    <dgm:cxn modelId="{E7E34A70-513C-4496-9581-9A14A6A020AF}" type="presOf" srcId="{4A44B9E5-1FF7-455D-9DFE-9BE74F65F910}" destId="{9F5B8F1F-CCE9-4B51-9388-4F9CA7D725EC}" srcOrd="0" destOrd="0" presId="urn:microsoft.com/office/officeart/2005/8/layout/vProcess5"/>
    <dgm:cxn modelId="{2DFAE755-94D5-41C8-9103-3009EE0DDF57}" type="presOf" srcId="{33952DF1-8482-4569-9B45-0E7C14188527}" destId="{3BF7280D-7432-4EB7-AD1D-83DD8508EE77}" srcOrd="1" destOrd="0" presId="urn:microsoft.com/office/officeart/2005/8/layout/vProcess5"/>
    <dgm:cxn modelId="{1095D284-4E9C-447D-97D6-E86720C9C791}" type="presOf" srcId="{23D848CC-5701-4D0C-B028-344DBF64EB4F}" destId="{133A7031-075B-49AB-991C-40076E03885B}" srcOrd="0" destOrd="0" presId="urn:microsoft.com/office/officeart/2005/8/layout/vProcess5"/>
    <dgm:cxn modelId="{74A7D4A3-2AD6-4458-BF6C-74585853D160}" type="presOf" srcId="{33952DF1-8482-4569-9B45-0E7C14188527}" destId="{595A570C-3362-4539-8225-4AFCE8BDA766}" srcOrd="0" destOrd="0" presId="urn:microsoft.com/office/officeart/2005/8/layout/vProcess5"/>
    <dgm:cxn modelId="{79140BA4-60D9-40FD-A682-D13A915E297B}" srcId="{6062A1DD-809E-4080-A274-A22FB2B86F19}" destId="{4A44B9E5-1FF7-455D-9DFE-9BE74F65F910}" srcOrd="3" destOrd="0" parTransId="{A101F046-4046-480A-A11E-33F11E6B1DDE}" sibTransId="{F3667384-00D3-4A97-9D3F-5EE848AC4B71}"/>
    <dgm:cxn modelId="{01EAD6BE-D02A-4F5A-8F3F-838C7D4B5458}" srcId="{6062A1DD-809E-4080-A274-A22FB2B86F19}" destId="{2EB607C8-1EA2-4314-B7E2-C82FABA71F4D}" srcOrd="0" destOrd="0" parTransId="{80478078-62B7-4D6C-A6F6-FC15CDDEF9F9}" sibTransId="{23D848CC-5701-4D0C-B028-344DBF64EB4F}"/>
    <dgm:cxn modelId="{D2F599F0-C051-457B-A676-5129DA1ECB26}" type="presOf" srcId="{2DDD3A86-D740-4353-B86F-71A7B6505E92}" destId="{F7C3F0B2-563B-47E3-A109-598E0CCEBC8E}" srcOrd="0" destOrd="0" presId="urn:microsoft.com/office/officeart/2005/8/layout/vProcess5"/>
    <dgm:cxn modelId="{0099688D-56E9-427A-996A-FE87147E454E}" type="presParOf" srcId="{09F37C54-AD3F-43F4-9429-A5406CD770A2}" destId="{627DBB96-8693-4AC5-B872-88BA3A2864A2}" srcOrd="0" destOrd="0" presId="urn:microsoft.com/office/officeart/2005/8/layout/vProcess5"/>
    <dgm:cxn modelId="{12B2A20F-B6DA-42F9-BF65-191FD06BC257}" type="presParOf" srcId="{09F37C54-AD3F-43F4-9429-A5406CD770A2}" destId="{BE2149B9-9C72-46F0-B083-7AEA6CEBE6B2}" srcOrd="1" destOrd="0" presId="urn:microsoft.com/office/officeart/2005/8/layout/vProcess5"/>
    <dgm:cxn modelId="{CAEC151D-68C3-4AB7-A14A-0BAFAE05928C}" type="presParOf" srcId="{09F37C54-AD3F-43F4-9429-A5406CD770A2}" destId="{F7C3F0B2-563B-47E3-A109-598E0CCEBC8E}" srcOrd="2" destOrd="0" presId="urn:microsoft.com/office/officeart/2005/8/layout/vProcess5"/>
    <dgm:cxn modelId="{537F6816-4AE9-46F1-B7E7-6C9BA3BA95A8}" type="presParOf" srcId="{09F37C54-AD3F-43F4-9429-A5406CD770A2}" destId="{595A570C-3362-4539-8225-4AFCE8BDA766}" srcOrd="3" destOrd="0" presId="urn:microsoft.com/office/officeart/2005/8/layout/vProcess5"/>
    <dgm:cxn modelId="{3E991044-E3E7-47CE-A9FF-1E6906D5CA7E}" type="presParOf" srcId="{09F37C54-AD3F-43F4-9429-A5406CD770A2}" destId="{9F5B8F1F-CCE9-4B51-9388-4F9CA7D725EC}" srcOrd="4" destOrd="0" presId="urn:microsoft.com/office/officeart/2005/8/layout/vProcess5"/>
    <dgm:cxn modelId="{7A2232C7-96A3-454F-BB6C-AA32B7B527BD}" type="presParOf" srcId="{09F37C54-AD3F-43F4-9429-A5406CD770A2}" destId="{133A7031-075B-49AB-991C-40076E03885B}" srcOrd="5" destOrd="0" presId="urn:microsoft.com/office/officeart/2005/8/layout/vProcess5"/>
    <dgm:cxn modelId="{9E85B2B1-031E-4C8F-A6E4-B6C7456306DC}" type="presParOf" srcId="{09F37C54-AD3F-43F4-9429-A5406CD770A2}" destId="{E4B35FF4-D23B-440F-9ABF-13ABDB1F35F7}" srcOrd="6" destOrd="0" presId="urn:microsoft.com/office/officeart/2005/8/layout/vProcess5"/>
    <dgm:cxn modelId="{A6D9DDCF-A5E7-4F28-8130-449A354B23A2}" type="presParOf" srcId="{09F37C54-AD3F-43F4-9429-A5406CD770A2}" destId="{C6EBA7AA-D2DF-473E-9B25-6325B5715471}" srcOrd="7" destOrd="0" presId="urn:microsoft.com/office/officeart/2005/8/layout/vProcess5"/>
    <dgm:cxn modelId="{4D51ED1F-F991-4D25-B68A-0336FF423BA9}" type="presParOf" srcId="{09F37C54-AD3F-43F4-9429-A5406CD770A2}" destId="{8D3B2469-2731-4141-AA7B-26C5AAEF63EA}" srcOrd="8" destOrd="0" presId="urn:microsoft.com/office/officeart/2005/8/layout/vProcess5"/>
    <dgm:cxn modelId="{73B6A474-2CCD-4611-A287-16104F25C28D}" type="presParOf" srcId="{09F37C54-AD3F-43F4-9429-A5406CD770A2}" destId="{40BC156F-B6B3-45CE-AA05-8A6E67B2D916}" srcOrd="9" destOrd="0" presId="urn:microsoft.com/office/officeart/2005/8/layout/vProcess5"/>
    <dgm:cxn modelId="{51141D75-77FC-4A75-9DB9-00F42C597378}" type="presParOf" srcId="{09F37C54-AD3F-43F4-9429-A5406CD770A2}" destId="{3BF7280D-7432-4EB7-AD1D-83DD8508EE77}" srcOrd="10" destOrd="0" presId="urn:microsoft.com/office/officeart/2005/8/layout/vProcess5"/>
    <dgm:cxn modelId="{A23F7226-2523-4A19-9D3D-6D24F3F26193}" type="presParOf" srcId="{09F37C54-AD3F-43F4-9429-A5406CD770A2}" destId="{2C009B18-77F9-4A0D-A12F-E07EB4D9840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94AB5-452E-456A-AD20-1B58CF4A456B}">
      <dsp:nvSpPr>
        <dsp:cNvPr id="0" name=""/>
        <dsp:cNvSpPr/>
      </dsp:nvSpPr>
      <dsp:spPr>
        <a:xfrm>
          <a:off x="0" y="0"/>
          <a:ext cx="8656320" cy="77661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I’m at the University of Georgia because I knocked on the door and persisted with my talent (I showed my maps for which I automated many data aggregation processes with scripts to make and was able to apply those to more than one map in one location).</a:t>
          </a:r>
        </a:p>
      </dsp:txBody>
      <dsp:txXfrm>
        <a:off x="22746" y="22746"/>
        <a:ext cx="7752669" cy="731121"/>
      </dsp:txXfrm>
    </dsp:sp>
    <dsp:sp modelId="{49F1BC8A-93B5-486D-A722-DE10ED2156B2}">
      <dsp:nvSpPr>
        <dsp:cNvPr id="0" name=""/>
        <dsp:cNvSpPr/>
      </dsp:nvSpPr>
      <dsp:spPr>
        <a:xfrm>
          <a:off x="724966" y="917816"/>
          <a:ext cx="8656320" cy="7766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 continued coding because it just made things easier to do.</a:t>
          </a:r>
        </a:p>
      </dsp:txBody>
      <dsp:txXfrm>
        <a:off x="747712" y="940562"/>
        <a:ext cx="7381062" cy="731121"/>
      </dsp:txXfrm>
    </dsp:sp>
    <dsp:sp modelId="{488441B7-16A1-4AC6-A63D-CF3E5CF34C6D}">
      <dsp:nvSpPr>
        <dsp:cNvPr id="0" name=""/>
        <dsp:cNvSpPr/>
      </dsp:nvSpPr>
      <dsp:spPr>
        <a:xfrm>
          <a:off x="1439113" y="1835632"/>
          <a:ext cx="8656320" cy="776613"/>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 failed a lot, but I persisted until something worked. There was no Google.</a:t>
          </a:r>
        </a:p>
      </dsp:txBody>
      <dsp:txXfrm>
        <a:off x="1461859" y="1858378"/>
        <a:ext cx="7391882" cy="731121"/>
      </dsp:txXfrm>
    </dsp:sp>
    <dsp:sp modelId="{D55F248A-F1DA-4C02-836C-1320D6F9C488}">
      <dsp:nvSpPr>
        <dsp:cNvPr id="0" name=""/>
        <dsp:cNvSpPr/>
      </dsp:nvSpPr>
      <dsp:spPr>
        <a:xfrm>
          <a:off x="2164079" y="2753448"/>
          <a:ext cx="8656320" cy="776613"/>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My first application where there was user input and installation needed was an automated letter cgi script (No, this was not computer generated imagery that is very $$$, this stood for common gateway interface)</a:t>
          </a:r>
        </a:p>
      </dsp:txBody>
      <dsp:txXfrm>
        <a:off x="2186825" y="2776194"/>
        <a:ext cx="7381062" cy="731121"/>
      </dsp:txXfrm>
    </dsp:sp>
    <dsp:sp modelId="{55D7128B-750F-4993-863D-C7DEEB08AA91}">
      <dsp:nvSpPr>
        <dsp:cNvPr id="0" name=""/>
        <dsp:cNvSpPr/>
      </dsp:nvSpPr>
      <dsp:spPr>
        <a:xfrm>
          <a:off x="8151521" y="594815"/>
          <a:ext cx="504798" cy="50479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265101" y="594815"/>
        <a:ext cx="277638" cy="379860"/>
      </dsp:txXfrm>
    </dsp:sp>
    <dsp:sp modelId="{84EB858A-7650-4973-BEB5-6DD4BA5C04FC}">
      <dsp:nvSpPr>
        <dsp:cNvPr id="0" name=""/>
        <dsp:cNvSpPr/>
      </dsp:nvSpPr>
      <dsp:spPr>
        <a:xfrm>
          <a:off x="8876487" y="1512631"/>
          <a:ext cx="504798" cy="50479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990067" y="1512631"/>
        <a:ext cx="277638" cy="379860"/>
      </dsp:txXfrm>
    </dsp:sp>
    <dsp:sp modelId="{FE1C482F-2C47-46C1-B13D-A6E269E07A2B}">
      <dsp:nvSpPr>
        <dsp:cNvPr id="0" name=""/>
        <dsp:cNvSpPr/>
      </dsp:nvSpPr>
      <dsp:spPr>
        <a:xfrm>
          <a:off x="9590634" y="2430447"/>
          <a:ext cx="504798" cy="50479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704214" y="2430447"/>
        <a:ext cx="277638" cy="379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149B9-9C72-46F0-B083-7AEA6CEBE6B2}">
      <dsp:nvSpPr>
        <dsp:cNvPr id="0" name=""/>
        <dsp:cNvSpPr/>
      </dsp:nvSpPr>
      <dsp:spPr>
        <a:xfrm>
          <a:off x="0" y="0"/>
          <a:ext cx="5123195" cy="11192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Code builds many layers and is built on frameworks</a:t>
          </a:r>
        </a:p>
      </dsp:txBody>
      <dsp:txXfrm>
        <a:off x="32781" y="32781"/>
        <a:ext cx="3820884" cy="1053667"/>
      </dsp:txXfrm>
    </dsp:sp>
    <dsp:sp modelId="{F7C3F0B2-563B-47E3-A109-598E0CCEBC8E}">
      <dsp:nvSpPr>
        <dsp:cNvPr id="0" name=""/>
        <dsp:cNvSpPr/>
      </dsp:nvSpPr>
      <dsp:spPr>
        <a:xfrm>
          <a:off x="429067" y="1322726"/>
          <a:ext cx="5123195" cy="1119229"/>
        </a:xfrm>
        <a:prstGeom prst="roundRect">
          <a:avLst>
            <a:gd name="adj" fmla="val 10000"/>
          </a:avLst>
        </a:prstGeom>
        <a:solidFill>
          <a:schemeClr val="accent2">
            <a:hueOff val="383163"/>
            <a:satOff val="-6257"/>
            <a:lumOff val="3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What the user sees and interacts with- view</a:t>
          </a:r>
        </a:p>
      </dsp:txBody>
      <dsp:txXfrm>
        <a:off x="461848" y="1355507"/>
        <a:ext cx="3901066" cy="1053667"/>
      </dsp:txXfrm>
    </dsp:sp>
    <dsp:sp modelId="{595A570C-3362-4539-8225-4AFCE8BDA766}">
      <dsp:nvSpPr>
        <dsp:cNvPr id="0" name=""/>
        <dsp:cNvSpPr/>
      </dsp:nvSpPr>
      <dsp:spPr>
        <a:xfrm>
          <a:off x="851731" y="2645452"/>
          <a:ext cx="5123195" cy="1119229"/>
        </a:xfrm>
        <a:prstGeom prst="roundRect">
          <a:avLst>
            <a:gd name="adj" fmla="val 10000"/>
          </a:avLst>
        </a:prstGeom>
        <a:solidFill>
          <a:schemeClr val="accent2">
            <a:hueOff val="766327"/>
            <a:satOff val="-12515"/>
            <a:lumOff val="7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description of information and patterns stitching them together- model</a:t>
          </a:r>
        </a:p>
      </dsp:txBody>
      <dsp:txXfrm>
        <a:off x="884512" y="2678233"/>
        <a:ext cx="3907470" cy="1053667"/>
      </dsp:txXfrm>
    </dsp:sp>
    <dsp:sp modelId="{9F5B8F1F-CCE9-4B51-9388-4F9CA7D725EC}">
      <dsp:nvSpPr>
        <dsp:cNvPr id="0" name=""/>
        <dsp:cNvSpPr/>
      </dsp:nvSpPr>
      <dsp:spPr>
        <a:xfrm>
          <a:off x="1280798" y="3968179"/>
          <a:ext cx="5123195" cy="1119229"/>
        </a:xfrm>
        <a:prstGeom prst="roundRect">
          <a:avLst>
            <a:gd name="adj" fmla="val 10000"/>
          </a:avLst>
        </a:prstGeom>
        <a:solidFill>
          <a:schemeClr val="accent2">
            <a:hueOff val="1149490"/>
            <a:satOff val="-18772"/>
            <a:lumOff val="11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persisting standardized and stored information- data</a:t>
          </a:r>
        </a:p>
      </dsp:txBody>
      <dsp:txXfrm>
        <a:off x="1313579" y="4000960"/>
        <a:ext cx="3901066" cy="1053667"/>
      </dsp:txXfrm>
    </dsp:sp>
    <dsp:sp modelId="{133A7031-075B-49AB-991C-40076E03885B}">
      <dsp:nvSpPr>
        <dsp:cNvPr id="0" name=""/>
        <dsp:cNvSpPr/>
      </dsp:nvSpPr>
      <dsp:spPr>
        <a:xfrm>
          <a:off x="4395695" y="857228"/>
          <a:ext cx="727499" cy="72749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559382" y="857228"/>
        <a:ext cx="400125" cy="547443"/>
      </dsp:txXfrm>
    </dsp:sp>
    <dsp:sp modelId="{E4B35FF4-D23B-440F-9ABF-13ABDB1F35F7}">
      <dsp:nvSpPr>
        <dsp:cNvPr id="0" name=""/>
        <dsp:cNvSpPr/>
      </dsp:nvSpPr>
      <dsp:spPr>
        <a:xfrm>
          <a:off x="4824763" y="2179954"/>
          <a:ext cx="727499" cy="727499"/>
        </a:xfrm>
        <a:prstGeom prst="downArrow">
          <a:avLst>
            <a:gd name="adj1" fmla="val 55000"/>
            <a:gd name="adj2" fmla="val 45000"/>
          </a:avLst>
        </a:prstGeom>
        <a:solidFill>
          <a:schemeClr val="accent2">
            <a:tint val="40000"/>
            <a:alpha val="90000"/>
            <a:hueOff val="746329"/>
            <a:satOff val="-13875"/>
            <a:lumOff val="-645"/>
            <a:alphaOff val="0"/>
          </a:schemeClr>
        </a:solidFill>
        <a:ln w="12700" cap="flat" cmpd="sng" algn="ctr">
          <a:solidFill>
            <a:schemeClr val="accent2">
              <a:tint val="40000"/>
              <a:alpha val="90000"/>
              <a:hueOff val="746329"/>
              <a:satOff val="-13875"/>
              <a:lumOff val="-6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988450" y="2179954"/>
        <a:ext cx="400125" cy="547443"/>
      </dsp:txXfrm>
    </dsp:sp>
    <dsp:sp modelId="{C6EBA7AA-D2DF-473E-9B25-6325B5715471}">
      <dsp:nvSpPr>
        <dsp:cNvPr id="0" name=""/>
        <dsp:cNvSpPr/>
      </dsp:nvSpPr>
      <dsp:spPr>
        <a:xfrm>
          <a:off x="5247426" y="3502681"/>
          <a:ext cx="727499" cy="727499"/>
        </a:xfrm>
        <a:prstGeom prst="downArrow">
          <a:avLst>
            <a:gd name="adj1" fmla="val 55000"/>
            <a:gd name="adj2" fmla="val 45000"/>
          </a:avLst>
        </a:prstGeom>
        <a:solidFill>
          <a:schemeClr val="accent2">
            <a:tint val="40000"/>
            <a:alpha val="90000"/>
            <a:hueOff val="1492659"/>
            <a:satOff val="-27750"/>
            <a:lumOff val="-1290"/>
            <a:alphaOff val="0"/>
          </a:schemeClr>
        </a:solidFill>
        <a:ln w="12700" cap="flat" cmpd="sng" algn="ctr">
          <a:solidFill>
            <a:schemeClr val="accent2">
              <a:tint val="40000"/>
              <a:alpha val="90000"/>
              <a:hueOff val="1492659"/>
              <a:satOff val="-27750"/>
              <a:lumOff val="-12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411113" y="3502681"/>
        <a:ext cx="400125" cy="54744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3/29/2019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3/29/2019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3/29/2019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3/29/2019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3/29/2019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reddit.com/r/AnimalsBeingJerks/comments/3mezak/cat_thug_lif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896D5-5D30-47D3-993D-1F167349DE5D}"/>
              </a:ext>
            </a:extLst>
          </p:cNvPr>
          <p:cNvSpPr>
            <a:spLocks noGrp="1"/>
          </p:cNvSpPr>
          <p:nvPr>
            <p:ph type="ctrTitle"/>
          </p:nvPr>
        </p:nvSpPr>
        <p:spPr/>
        <p:txBody>
          <a:bodyPr/>
          <a:lstStyle/>
          <a:p>
            <a:r>
              <a:rPr lang="en-US" dirty="0"/>
              <a:t>Girls Who Code</a:t>
            </a:r>
          </a:p>
        </p:txBody>
      </p:sp>
      <p:sp>
        <p:nvSpPr>
          <p:cNvPr id="3" name="Subtitle 2">
            <a:extLst>
              <a:ext uri="{FF2B5EF4-FFF2-40B4-BE49-F238E27FC236}">
                <a16:creationId xmlns:a16="http://schemas.microsoft.com/office/drawing/2014/main" id="{B7D9C3B1-3960-4399-8F0B-7C26ACAA2540}"/>
              </a:ext>
            </a:extLst>
          </p:cNvPr>
          <p:cNvSpPr>
            <a:spLocks noGrp="1"/>
          </p:cNvSpPr>
          <p:nvPr>
            <p:ph type="subTitle" idx="1"/>
          </p:nvPr>
        </p:nvSpPr>
        <p:spPr/>
        <p:txBody>
          <a:bodyPr>
            <a:normAutofit fontScale="92500" lnSpcReduction="10000"/>
          </a:bodyPr>
          <a:lstStyle/>
          <a:p>
            <a:r>
              <a:rPr lang="en-US" dirty="0"/>
              <a:t>YOU RULE!!!!!! </a:t>
            </a:r>
          </a:p>
          <a:p>
            <a:r>
              <a:rPr lang="en-US" dirty="0"/>
              <a:t>Now check out some fun 411 from a fellow coder friend-Anita Russo</a:t>
            </a:r>
          </a:p>
        </p:txBody>
      </p:sp>
    </p:spTree>
    <p:extLst>
      <p:ext uri="{BB962C8B-B14F-4D97-AF65-F5344CB8AC3E}">
        <p14:creationId xmlns:p14="http://schemas.microsoft.com/office/powerpoint/2010/main" val="69526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2281-FBB5-40D9-9FEA-EB6BAF5595B6}"/>
              </a:ext>
            </a:extLst>
          </p:cNvPr>
          <p:cNvSpPr>
            <a:spLocks noGrp="1"/>
          </p:cNvSpPr>
          <p:nvPr>
            <p:ph type="title"/>
          </p:nvPr>
        </p:nvSpPr>
        <p:spPr/>
        <p:txBody>
          <a:bodyPr/>
          <a:lstStyle/>
          <a:p>
            <a:r>
              <a:rPr lang="en-US" dirty="0"/>
              <a:t>Web application –The Data</a:t>
            </a:r>
          </a:p>
        </p:txBody>
      </p:sp>
      <p:sp>
        <p:nvSpPr>
          <p:cNvPr id="6" name="Content Placeholder 5">
            <a:extLst>
              <a:ext uri="{FF2B5EF4-FFF2-40B4-BE49-F238E27FC236}">
                <a16:creationId xmlns:a16="http://schemas.microsoft.com/office/drawing/2014/main" id="{3ED3FFF4-E3FC-4B70-B59F-21FDB69C1455}"/>
              </a:ext>
            </a:extLst>
          </p:cNvPr>
          <p:cNvSpPr>
            <a:spLocks noGrp="1"/>
          </p:cNvSpPr>
          <p:nvPr>
            <p:ph idx="1"/>
          </p:nvPr>
        </p:nvSpPr>
        <p:spPr/>
        <p:txBody>
          <a:bodyPr/>
          <a:lstStyle/>
          <a:p>
            <a:r>
              <a:rPr lang="en-US" dirty="0"/>
              <a:t>The data is the information that can be fetched and acted upon in the application in a container, such as a database or series of files</a:t>
            </a:r>
          </a:p>
          <a:p>
            <a:r>
              <a:rPr lang="en-US" dirty="0"/>
              <a:t>In GNAHRGIS Ecology, it is the species, the location coordinates, the project areas etc. </a:t>
            </a:r>
          </a:p>
          <a:p>
            <a:r>
              <a:rPr lang="en-US" dirty="0"/>
              <a:t>The species data not captured for a project in time are in a Biotics database. It is highly secure, and does not tolerate any bad actors</a:t>
            </a:r>
          </a:p>
          <a:p>
            <a:endParaRPr lang="en-US" dirty="0"/>
          </a:p>
          <a:p>
            <a:endParaRPr lang="en-US" dirty="0"/>
          </a:p>
        </p:txBody>
      </p:sp>
      <p:sp>
        <p:nvSpPr>
          <p:cNvPr id="17" name="Oval 16">
            <a:hlinkClick r:id="rId2"/>
            <a:extLst>
              <a:ext uri="{FF2B5EF4-FFF2-40B4-BE49-F238E27FC236}">
                <a16:creationId xmlns:a16="http://schemas.microsoft.com/office/drawing/2014/main" id="{E94F9769-B94C-4675-A0E7-66488E4D7C84}"/>
              </a:ext>
            </a:extLst>
          </p:cNvPr>
          <p:cNvSpPr/>
          <p:nvPr/>
        </p:nvSpPr>
        <p:spPr>
          <a:xfrm>
            <a:off x="6096000" y="4471416"/>
            <a:ext cx="1347216" cy="621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B3C3D2C-3FA2-4DC3-AE2C-6DB856105765}"/>
              </a:ext>
            </a:extLst>
          </p:cNvPr>
          <p:cNvCxnSpPr/>
          <p:nvPr/>
        </p:nvCxnSpPr>
        <p:spPr>
          <a:xfrm>
            <a:off x="6748272" y="5120640"/>
            <a:ext cx="0" cy="1235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6D9883-B2B6-4749-887E-07DA8814E4E9}"/>
              </a:ext>
            </a:extLst>
          </p:cNvPr>
          <p:cNvCxnSpPr/>
          <p:nvPr/>
        </p:nvCxnSpPr>
        <p:spPr>
          <a:xfrm flipV="1">
            <a:off x="6769608" y="5486400"/>
            <a:ext cx="518160" cy="118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7FC06C-940A-4D1E-977E-004385C1E0BD}"/>
              </a:ext>
            </a:extLst>
          </p:cNvPr>
          <p:cNvCxnSpPr/>
          <p:nvPr/>
        </p:nvCxnSpPr>
        <p:spPr>
          <a:xfrm flipH="1" flipV="1">
            <a:off x="6364224" y="5367528"/>
            <a:ext cx="384048" cy="228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4294C5-1AAC-4D8E-9D5E-2D51396DCF52}"/>
              </a:ext>
            </a:extLst>
          </p:cNvPr>
          <p:cNvCxnSpPr/>
          <p:nvPr/>
        </p:nvCxnSpPr>
        <p:spPr>
          <a:xfrm>
            <a:off x="6769608" y="6383276"/>
            <a:ext cx="518160" cy="109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899D16-9679-435D-A099-2DD5B4C06014}"/>
              </a:ext>
            </a:extLst>
          </p:cNvPr>
          <p:cNvCxnSpPr/>
          <p:nvPr/>
        </p:nvCxnSpPr>
        <p:spPr>
          <a:xfrm flipH="1">
            <a:off x="6364224" y="6355844"/>
            <a:ext cx="384048" cy="2560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45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ppt_x"/>
                                          </p:val>
                                        </p:tav>
                                      </p:tavLst>
                                    </p:anim>
                                    <p:anim calcmode="lin" valueType="num">
                                      <p:cBhvr additive="base">
                                        <p:cTn id="7" dur="500"/>
                                        <p:tgtEl>
                                          <p:spTgt spid="17"/>
                                        </p:tgtEl>
                                        <p:attrNameLst>
                                          <p:attrName>ppt_y</p:attrName>
                                        </p:attrNameLst>
                                      </p:cBhvr>
                                      <p:tavLst>
                                        <p:tav tm="0">
                                          <p:val>
                                            <p:strVal val="ppt_y"/>
                                          </p:val>
                                        </p:tav>
                                        <p:tav tm="100000">
                                          <p:val>
                                            <p:strVal val="1+ppt_h/2"/>
                                          </p:val>
                                        </p:tav>
                                      </p:tavLst>
                                    </p:anim>
                                    <p:set>
                                      <p:cBhvr>
                                        <p:cTn id="8" dur="1" fill="hold">
                                          <p:stCondLst>
                                            <p:cond delay="499"/>
                                          </p:stCondLst>
                                        </p:cTn>
                                        <p:tgtEl>
                                          <p:spTgt spid="17"/>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ppt_x"/>
                                          </p:val>
                                        </p:tav>
                                      </p:tavLst>
                                    </p:anim>
                                    <p:anim calcmode="lin" valueType="num">
                                      <p:cBhvr additive="base">
                                        <p:cTn id="11" dur="500"/>
                                        <p:tgtEl>
                                          <p:spTgt spid="18"/>
                                        </p:tgtEl>
                                        <p:attrNameLst>
                                          <p:attrName>ppt_y</p:attrName>
                                        </p:attrNameLst>
                                      </p:cBhvr>
                                      <p:tavLst>
                                        <p:tav tm="0">
                                          <p:val>
                                            <p:strVal val="ppt_y"/>
                                          </p:val>
                                        </p:tav>
                                        <p:tav tm="100000">
                                          <p:val>
                                            <p:strVal val="1+ppt_h/2"/>
                                          </p:val>
                                        </p:tav>
                                      </p:tavLst>
                                    </p:anim>
                                    <p:set>
                                      <p:cBhvr>
                                        <p:cTn id="12" dur="1" fill="hold">
                                          <p:stCondLst>
                                            <p:cond delay="499"/>
                                          </p:stCondLst>
                                        </p:cTn>
                                        <p:tgtEl>
                                          <p:spTgt spid="1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9"/>
                                        </p:tgtEl>
                                        <p:attrNameLst>
                                          <p:attrName>ppt_x</p:attrName>
                                        </p:attrNameLst>
                                      </p:cBhvr>
                                      <p:tavLst>
                                        <p:tav tm="0">
                                          <p:val>
                                            <p:strVal val="ppt_x"/>
                                          </p:val>
                                        </p:tav>
                                        <p:tav tm="100000">
                                          <p:val>
                                            <p:strVal val="ppt_x"/>
                                          </p:val>
                                        </p:tav>
                                      </p:tavLst>
                                    </p:anim>
                                    <p:anim calcmode="lin" valueType="num">
                                      <p:cBhvr additive="base">
                                        <p:cTn id="15" dur="500"/>
                                        <p:tgtEl>
                                          <p:spTgt spid="19"/>
                                        </p:tgtEl>
                                        <p:attrNameLst>
                                          <p:attrName>ppt_y</p:attrName>
                                        </p:attrNameLst>
                                      </p:cBhvr>
                                      <p:tavLst>
                                        <p:tav tm="0">
                                          <p:val>
                                            <p:strVal val="ppt_y"/>
                                          </p:val>
                                        </p:tav>
                                        <p:tav tm="100000">
                                          <p:val>
                                            <p:strVal val="1+ppt_h/2"/>
                                          </p:val>
                                        </p:tav>
                                      </p:tavLst>
                                    </p:anim>
                                    <p:set>
                                      <p:cBhvr>
                                        <p:cTn id="16" dur="1" fill="hold">
                                          <p:stCondLst>
                                            <p:cond delay="499"/>
                                          </p:stCondLst>
                                        </p:cTn>
                                        <p:tgtEl>
                                          <p:spTgt spid="19"/>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ppt_x"/>
                                          </p:val>
                                        </p:tav>
                                      </p:tavLst>
                                    </p:anim>
                                    <p:anim calcmode="lin" valueType="num">
                                      <p:cBhvr additive="base">
                                        <p:cTn id="19" dur="500"/>
                                        <p:tgtEl>
                                          <p:spTgt spid="20"/>
                                        </p:tgtEl>
                                        <p:attrNameLst>
                                          <p:attrName>ppt_y</p:attrName>
                                        </p:attrNameLst>
                                      </p:cBhvr>
                                      <p:tavLst>
                                        <p:tav tm="0">
                                          <p:val>
                                            <p:strVal val="ppt_y"/>
                                          </p:val>
                                        </p:tav>
                                        <p:tav tm="100000">
                                          <p:val>
                                            <p:strVal val="1+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1"/>
                                        </p:tgtEl>
                                        <p:attrNameLst>
                                          <p:attrName>ppt_x</p:attrName>
                                        </p:attrNameLst>
                                      </p:cBhvr>
                                      <p:tavLst>
                                        <p:tav tm="0">
                                          <p:val>
                                            <p:strVal val="ppt_x"/>
                                          </p:val>
                                        </p:tav>
                                        <p:tav tm="100000">
                                          <p:val>
                                            <p:strVal val="ppt_x"/>
                                          </p:val>
                                        </p:tav>
                                      </p:tavLst>
                                    </p:anim>
                                    <p:anim calcmode="lin" valueType="num">
                                      <p:cBhvr additive="base">
                                        <p:cTn id="23" dur="500"/>
                                        <p:tgtEl>
                                          <p:spTgt spid="21"/>
                                        </p:tgtEl>
                                        <p:attrNameLst>
                                          <p:attrName>ppt_y</p:attrName>
                                        </p:attrNameLst>
                                      </p:cBhvr>
                                      <p:tavLst>
                                        <p:tav tm="0">
                                          <p:val>
                                            <p:strVal val="ppt_y"/>
                                          </p:val>
                                        </p:tav>
                                        <p:tav tm="100000">
                                          <p:val>
                                            <p:strVal val="1+ppt_h/2"/>
                                          </p:val>
                                        </p:tav>
                                      </p:tavLst>
                                    </p:anim>
                                    <p:set>
                                      <p:cBhvr>
                                        <p:cTn id="24" dur="1" fill="hold">
                                          <p:stCondLst>
                                            <p:cond delay="499"/>
                                          </p:stCondLst>
                                        </p:cTn>
                                        <p:tgtEl>
                                          <p:spTgt spid="21"/>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22"/>
                                        </p:tgtEl>
                                        <p:attrNameLst>
                                          <p:attrName>ppt_x</p:attrName>
                                        </p:attrNameLst>
                                      </p:cBhvr>
                                      <p:tavLst>
                                        <p:tav tm="0">
                                          <p:val>
                                            <p:strVal val="ppt_x"/>
                                          </p:val>
                                        </p:tav>
                                        <p:tav tm="100000">
                                          <p:val>
                                            <p:strVal val="ppt_x"/>
                                          </p:val>
                                        </p:tav>
                                      </p:tavLst>
                                    </p:anim>
                                    <p:anim calcmode="lin" valueType="num">
                                      <p:cBhvr additive="base">
                                        <p:cTn id="27" dur="500"/>
                                        <p:tgtEl>
                                          <p:spTgt spid="22"/>
                                        </p:tgtEl>
                                        <p:attrNameLst>
                                          <p:attrName>ppt_y</p:attrName>
                                        </p:attrNameLst>
                                      </p:cBhvr>
                                      <p:tavLst>
                                        <p:tav tm="0">
                                          <p:val>
                                            <p:strVal val="ppt_y"/>
                                          </p:val>
                                        </p:tav>
                                        <p:tav tm="100000">
                                          <p:val>
                                            <p:strVal val="1+ppt_h/2"/>
                                          </p:val>
                                        </p:tav>
                                      </p:tavLst>
                                    </p:anim>
                                    <p:set>
                                      <p:cBhvr>
                                        <p:cTn id="2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99A3-5DB0-4C08-9127-2420A46CA9DE}"/>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A180FB9C-B699-4A55-8B05-B636E91A83EE}"/>
              </a:ext>
            </a:extLst>
          </p:cNvPr>
          <p:cNvSpPr>
            <a:spLocks noGrp="1"/>
          </p:cNvSpPr>
          <p:nvPr>
            <p:ph idx="1"/>
          </p:nvPr>
        </p:nvSpPr>
        <p:spPr/>
        <p:txBody>
          <a:bodyPr/>
          <a:lstStyle/>
          <a:p>
            <a:r>
              <a:rPr lang="en-US" dirty="0"/>
              <a:t>A series of client </a:t>
            </a:r>
            <a:r>
              <a:rPr lang="en-US" dirty="0" err="1"/>
              <a:t>javascript</a:t>
            </a:r>
            <a:r>
              <a:rPr lang="en-US" dirty="0"/>
              <a:t> interpreted by the browser makes requests to controllers in the application</a:t>
            </a:r>
          </a:p>
          <a:p>
            <a:r>
              <a:rPr lang="en-US" dirty="0"/>
              <a:t>The controllers understand the kind of information sent in a request, and are uniquely configured to pass the information back in a certain format the view understands</a:t>
            </a:r>
          </a:p>
        </p:txBody>
      </p:sp>
    </p:spTree>
    <p:extLst>
      <p:ext uri="{BB962C8B-B14F-4D97-AF65-F5344CB8AC3E}">
        <p14:creationId xmlns:p14="http://schemas.microsoft.com/office/powerpoint/2010/main" val="1289474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99A3-5DB0-4C08-9127-2420A46CA9DE}"/>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A180FB9C-B699-4A55-8B05-B636E91A83EE}"/>
              </a:ext>
            </a:extLst>
          </p:cNvPr>
          <p:cNvSpPr>
            <a:spLocks noGrp="1"/>
          </p:cNvSpPr>
          <p:nvPr>
            <p:ph idx="1"/>
          </p:nvPr>
        </p:nvSpPr>
        <p:spPr/>
        <p:txBody>
          <a:bodyPr/>
          <a:lstStyle/>
          <a:p>
            <a:r>
              <a:rPr lang="en-US" dirty="0"/>
              <a:t>The controller has actions (GET, POST) and may run logic as well before sending the results back</a:t>
            </a:r>
          </a:p>
        </p:txBody>
      </p:sp>
      <p:pic>
        <p:nvPicPr>
          <p:cNvPr id="4" name="Picture 3">
            <a:extLst>
              <a:ext uri="{FF2B5EF4-FFF2-40B4-BE49-F238E27FC236}">
                <a16:creationId xmlns:a16="http://schemas.microsoft.com/office/drawing/2014/main" id="{4F5331CC-1E5A-4C97-ABE5-D971764C3161}"/>
              </a:ext>
            </a:extLst>
          </p:cNvPr>
          <p:cNvPicPr>
            <a:picLocks noChangeAspect="1"/>
          </p:cNvPicPr>
          <p:nvPr/>
        </p:nvPicPr>
        <p:blipFill>
          <a:blip r:embed="rId2"/>
          <a:stretch>
            <a:fillRect/>
          </a:stretch>
        </p:blipFill>
        <p:spPr>
          <a:xfrm>
            <a:off x="779046" y="2935224"/>
            <a:ext cx="7727921" cy="3724726"/>
          </a:xfrm>
          <a:prstGeom prst="rect">
            <a:avLst/>
          </a:prstGeom>
        </p:spPr>
      </p:pic>
      <p:pic>
        <p:nvPicPr>
          <p:cNvPr id="5" name="Picture 4">
            <a:extLst>
              <a:ext uri="{FF2B5EF4-FFF2-40B4-BE49-F238E27FC236}">
                <a16:creationId xmlns:a16="http://schemas.microsoft.com/office/drawing/2014/main" id="{2744F12B-3828-46CF-AFA6-7775D2ADA0A0}"/>
              </a:ext>
            </a:extLst>
          </p:cNvPr>
          <p:cNvPicPr>
            <a:picLocks noChangeAspect="1"/>
          </p:cNvPicPr>
          <p:nvPr/>
        </p:nvPicPr>
        <p:blipFill>
          <a:blip r:embed="rId3"/>
          <a:stretch>
            <a:fillRect/>
          </a:stretch>
        </p:blipFill>
        <p:spPr>
          <a:xfrm>
            <a:off x="3693696" y="3066513"/>
            <a:ext cx="7905750" cy="1285875"/>
          </a:xfrm>
          <a:prstGeom prst="rect">
            <a:avLst/>
          </a:prstGeom>
        </p:spPr>
      </p:pic>
    </p:spTree>
    <p:extLst>
      <p:ext uri="{BB962C8B-B14F-4D97-AF65-F5344CB8AC3E}">
        <p14:creationId xmlns:p14="http://schemas.microsoft.com/office/powerpoint/2010/main" val="1700906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99A3-5DB0-4C08-9127-2420A46CA9DE}"/>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A180FB9C-B699-4A55-8B05-B636E91A83EE}"/>
              </a:ext>
            </a:extLst>
          </p:cNvPr>
          <p:cNvSpPr>
            <a:spLocks noGrp="1"/>
          </p:cNvSpPr>
          <p:nvPr>
            <p:ph idx="1"/>
          </p:nvPr>
        </p:nvSpPr>
        <p:spPr/>
        <p:txBody>
          <a:bodyPr/>
          <a:lstStyle/>
          <a:p>
            <a:r>
              <a:rPr lang="en-US" dirty="0"/>
              <a:t>The user interacts with the browser in this example, the code that interprets that is </a:t>
            </a:r>
            <a:r>
              <a:rPr lang="en-US" dirty="0" err="1"/>
              <a:t>javascript</a:t>
            </a:r>
            <a:endParaRPr lang="en-US" dirty="0"/>
          </a:p>
        </p:txBody>
      </p:sp>
      <p:pic>
        <p:nvPicPr>
          <p:cNvPr id="6" name="Picture 5">
            <a:extLst>
              <a:ext uri="{FF2B5EF4-FFF2-40B4-BE49-F238E27FC236}">
                <a16:creationId xmlns:a16="http://schemas.microsoft.com/office/drawing/2014/main" id="{64C076D8-C638-4DBF-9980-D0F85DF8C663}"/>
              </a:ext>
            </a:extLst>
          </p:cNvPr>
          <p:cNvPicPr>
            <a:picLocks noChangeAspect="1"/>
          </p:cNvPicPr>
          <p:nvPr/>
        </p:nvPicPr>
        <p:blipFill>
          <a:blip r:embed="rId2"/>
          <a:stretch>
            <a:fillRect/>
          </a:stretch>
        </p:blipFill>
        <p:spPr>
          <a:xfrm>
            <a:off x="5838702" y="2881745"/>
            <a:ext cx="1795585" cy="3819092"/>
          </a:xfrm>
          <a:prstGeom prst="rect">
            <a:avLst/>
          </a:prstGeom>
        </p:spPr>
      </p:pic>
    </p:spTree>
    <p:extLst>
      <p:ext uri="{BB962C8B-B14F-4D97-AF65-F5344CB8AC3E}">
        <p14:creationId xmlns:p14="http://schemas.microsoft.com/office/powerpoint/2010/main" val="3101109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99A3-5DB0-4C08-9127-2420A46CA9DE}"/>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A180FB9C-B699-4A55-8B05-B636E91A83EE}"/>
              </a:ext>
            </a:extLst>
          </p:cNvPr>
          <p:cNvSpPr>
            <a:spLocks noGrp="1"/>
          </p:cNvSpPr>
          <p:nvPr>
            <p:ph idx="1"/>
          </p:nvPr>
        </p:nvSpPr>
        <p:spPr/>
        <p:txBody>
          <a:bodyPr/>
          <a:lstStyle/>
          <a:p>
            <a:r>
              <a:rPr lang="en-US" dirty="0"/>
              <a:t>Many buttons, widgets and workflows on the page are possible in this example, so there are lots of files to manage this user input to get the information back to the web server</a:t>
            </a:r>
          </a:p>
          <a:p>
            <a:r>
              <a:rPr lang="en-US" dirty="0"/>
              <a:t>Because the browser has many tabs and states, it doesn’t know what to do in what order even when the user clicks in a series of steps. The information is sent back to the server in any order (AJAX) so there are mechanisms to ensure the proper information is being handled. </a:t>
            </a:r>
            <a:r>
              <a:rPr lang="en-US" dirty="0" err="1"/>
              <a:t>Deferreds</a:t>
            </a:r>
            <a:r>
              <a:rPr lang="en-US" dirty="0"/>
              <a:t> and callbacks</a:t>
            </a:r>
          </a:p>
          <a:p>
            <a:r>
              <a:rPr lang="en-US" dirty="0"/>
              <a:t>Example/demo</a:t>
            </a:r>
          </a:p>
        </p:txBody>
      </p:sp>
    </p:spTree>
    <p:extLst>
      <p:ext uri="{BB962C8B-B14F-4D97-AF65-F5344CB8AC3E}">
        <p14:creationId xmlns:p14="http://schemas.microsoft.com/office/powerpoint/2010/main" val="3156630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99A3-5DB0-4C08-9127-2420A46CA9DE}"/>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A180FB9C-B699-4A55-8B05-B636E91A83EE}"/>
              </a:ext>
            </a:extLst>
          </p:cNvPr>
          <p:cNvSpPr>
            <a:spLocks noGrp="1"/>
          </p:cNvSpPr>
          <p:nvPr>
            <p:ph idx="1"/>
          </p:nvPr>
        </p:nvSpPr>
        <p:spPr/>
        <p:txBody>
          <a:bodyPr/>
          <a:lstStyle/>
          <a:p>
            <a:r>
              <a:rPr lang="en-US" dirty="0"/>
              <a:t>Example:</a:t>
            </a:r>
          </a:p>
        </p:txBody>
      </p:sp>
      <p:pic>
        <p:nvPicPr>
          <p:cNvPr id="4" name="Picture 3">
            <a:extLst>
              <a:ext uri="{FF2B5EF4-FFF2-40B4-BE49-F238E27FC236}">
                <a16:creationId xmlns:a16="http://schemas.microsoft.com/office/drawing/2014/main" id="{4D45C4B5-FF24-44B8-AB28-1E65C36FF250}"/>
              </a:ext>
            </a:extLst>
          </p:cNvPr>
          <p:cNvPicPr>
            <a:picLocks noChangeAspect="1"/>
          </p:cNvPicPr>
          <p:nvPr/>
        </p:nvPicPr>
        <p:blipFill>
          <a:blip r:embed="rId2"/>
          <a:stretch>
            <a:fillRect/>
          </a:stretch>
        </p:blipFill>
        <p:spPr>
          <a:xfrm>
            <a:off x="3491345" y="1839557"/>
            <a:ext cx="6514667" cy="3975455"/>
          </a:xfrm>
          <a:prstGeom prst="rect">
            <a:avLst/>
          </a:prstGeom>
        </p:spPr>
      </p:pic>
    </p:spTree>
    <p:extLst>
      <p:ext uri="{BB962C8B-B14F-4D97-AF65-F5344CB8AC3E}">
        <p14:creationId xmlns:p14="http://schemas.microsoft.com/office/powerpoint/2010/main" val="2880049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99A3-5DB0-4C08-9127-2420A46CA9DE}"/>
              </a:ext>
            </a:extLst>
          </p:cNvPr>
          <p:cNvSpPr>
            <a:spLocks noGrp="1"/>
          </p:cNvSpPr>
          <p:nvPr>
            <p:ph type="title"/>
          </p:nvPr>
        </p:nvSpPr>
        <p:spPr/>
        <p:txBody>
          <a:bodyPr/>
          <a:lstStyle/>
          <a:p>
            <a:r>
              <a:rPr lang="en-US" dirty="0"/>
              <a:t>Here we sum it all up</a:t>
            </a:r>
          </a:p>
        </p:txBody>
      </p:sp>
      <p:sp>
        <p:nvSpPr>
          <p:cNvPr id="3" name="Content Placeholder 2">
            <a:extLst>
              <a:ext uri="{FF2B5EF4-FFF2-40B4-BE49-F238E27FC236}">
                <a16:creationId xmlns:a16="http://schemas.microsoft.com/office/drawing/2014/main" id="{A180FB9C-B699-4A55-8B05-B636E91A83EE}"/>
              </a:ext>
            </a:extLst>
          </p:cNvPr>
          <p:cNvSpPr>
            <a:spLocks noGrp="1"/>
          </p:cNvSpPr>
          <p:nvPr>
            <p:ph idx="1"/>
          </p:nvPr>
        </p:nvSpPr>
        <p:spPr/>
        <p:txBody>
          <a:bodyPr/>
          <a:lstStyle/>
          <a:p>
            <a:r>
              <a:rPr lang="en-US" dirty="0"/>
              <a:t>Coding is fun!</a:t>
            </a:r>
          </a:p>
          <a:p>
            <a:r>
              <a:rPr lang="en-US" dirty="0"/>
              <a:t>Building something useful is rewarding</a:t>
            </a:r>
          </a:p>
          <a:p>
            <a:r>
              <a:rPr lang="en-US" dirty="0"/>
              <a:t>There are many options</a:t>
            </a:r>
          </a:p>
          <a:p>
            <a:r>
              <a:rPr lang="en-US"/>
              <a:t>Persist</a:t>
            </a:r>
            <a:r>
              <a:rPr lang="en-US" dirty="0"/>
              <a:t>, persist, persist!!!!!</a:t>
            </a:r>
          </a:p>
        </p:txBody>
      </p:sp>
      <p:pic>
        <p:nvPicPr>
          <p:cNvPr id="5" name="Picture 4">
            <a:extLst>
              <a:ext uri="{FF2B5EF4-FFF2-40B4-BE49-F238E27FC236}">
                <a16:creationId xmlns:a16="http://schemas.microsoft.com/office/drawing/2014/main" id="{2DD32BFA-CCB8-4775-8CF7-290361F77BB9}"/>
              </a:ext>
            </a:extLst>
          </p:cNvPr>
          <p:cNvPicPr>
            <a:picLocks noChangeAspect="1"/>
          </p:cNvPicPr>
          <p:nvPr/>
        </p:nvPicPr>
        <p:blipFill>
          <a:blip r:embed="rId2"/>
          <a:stretch>
            <a:fillRect/>
          </a:stretch>
        </p:blipFill>
        <p:spPr>
          <a:xfrm>
            <a:off x="5486400" y="3064328"/>
            <a:ext cx="5410200" cy="3236459"/>
          </a:xfrm>
          <a:prstGeom prst="rect">
            <a:avLst/>
          </a:prstGeom>
        </p:spPr>
      </p:pic>
    </p:spTree>
    <p:extLst>
      <p:ext uri="{BB962C8B-B14F-4D97-AF65-F5344CB8AC3E}">
        <p14:creationId xmlns:p14="http://schemas.microsoft.com/office/powerpoint/2010/main" val="316385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1E6D-ED94-42CB-BEB7-9C7DBDCA760D}"/>
              </a:ext>
            </a:extLst>
          </p:cNvPr>
          <p:cNvSpPr>
            <a:spLocks noGrp="1"/>
          </p:cNvSpPr>
          <p:nvPr>
            <p:ph type="title"/>
          </p:nvPr>
        </p:nvSpPr>
        <p:spPr>
          <a:xfrm>
            <a:off x="2895600" y="764373"/>
            <a:ext cx="8610600" cy="1293028"/>
          </a:xfrm>
        </p:spPr>
        <p:txBody>
          <a:bodyPr>
            <a:normAutofit/>
          </a:bodyPr>
          <a:lstStyle/>
          <a:p>
            <a:r>
              <a:rPr lang="en-US"/>
              <a:t>Introduction</a:t>
            </a:r>
            <a:endParaRPr lang="en-US" dirty="0"/>
          </a:p>
        </p:txBody>
      </p:sp>
      <p:graphicFrame>
        <p:nvGraphicFramePr>
          <p:cNvPr id="23" name="Content Placeholder 2">
            <a:extLst>
              <a:ext uri="{FF2B5EF4-FFF2-40B4-BE49-F238E27FC236}">
                <a16:creationId xmlns:a16="http://schemas.microsoft.com/office/drawing/2014/main" id="{02D08316-046A-457A-A6DC-513D1F0CFA97}"/>
              </a:ext>
            </a:extLst>
          </p:cNvPr>
          <p:cNvGraphicFramePr>
            <a:graphicFrameLocks noGrp="1"/>
          </p:cNvGraphicFramePr>
          <p:nvPr>
            <p:ph idx="1"/>
            <p:extLst>
              <p:ext uri="{D42A27DB-BD31-4B8C-83A1-F6EECF244321}">
                <p14:modId xmlns:p14="http://schemas.microsoft.com/office/powerpoint/2010/main" val="3672012739"/>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72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id="{765C978B-DC59-4802-B662-68C977F2CC77}"/>
              </a:ext>
            </a:extLst>
          </p:cNvPr>
          <p:cNvSpPr>
            <a:spLocks noGrp="1"/>
          </p:cNvSpPr>
          <p:nvPr>
            <p:ph type="title"/>
          </p:nvPr>
        </p:nvSpPr>
        <p:spPr>
          <a:xfrm>
            <a:off x="685800" y="764373"/>
            <a:ext cx="3687417" cy="1920372"/>
          </a:xfrm>
        </p:spPr>
        <p:txBody>
          <a:bodyPr>
            <a:normAutofit/>
          </a:bodyPr>
          <a:lstStyle/>
          <a:p>
            <a:pPr algn="l"/>
            <a:r>
              <a:rPr lang="en-US" sz="3600">
                <a:solidFill>
                  <a:schemeClr val="bg1"/>
                </a:solidFill>
              </a:rPr>
              <a:t>Then and Now</a:t>
            </a:r>
          </a:p>
        </p:txBody>
      </p:sp>
      <p:pic>
        <p:nvPicPr>
          <p:cNvPr id="15" name="Picture 14">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3" name="Content Placeholder 2">
            <a:extLst>
              <a:ext uri="{FF2B5EF4-FFF2-40B4-BE49-F238E27FC236}">
                <a16:creationId xmlns:a16="http://schemas.microsoft.com/office/drawing/2014/main" id="{405612FC-E857-423A-A807-2535E21E93D2}"/>
              </a:ext>
            </a:extLst>
          </p:cNvPr>
          <p:cNvSpPr>
            <a:spLocks noGrp="1"/>
          </p:cNvSpPr>
          <p:nvPr>
            <p:ph idx="1"/>
          </p:nvPr>
        </p:nvSpPr>
        <p:spPr>
          <a:xfrm>
            <a:off x="685800" y="2821774"/>
            <a:ext cx="3687417" cy="3148329"/>
          </a:xfrm>
        </p:spPr>
        <p:txBody>
          <a:bodyPr>
            <a:normAutofit/>
          </a:bodyPr>
          <a:lstStyle/>
          <a:p>
            <a:r>
              <a:rPr lang="en-US" sz="1600">
                <a:solidFill>
                  <a:schemeClr val="bg1"/>
                </a:solidFill>
              </a:rPr>
              <a:t>Local Machines</a:t>
            </a:r>
          </a:p>
          <a:p>
            <a:r>
              <a:rPr lang="en-US" sz="1600">
                <a:solidFill>
                  <a:schemeClr val="bg1"/>
                </a:solidFill>
              </a:rPr>
              <a:t>Distributed Local Networks</a:t>
            </a:r>
          </a:p>
          <a:p>
            <a:r>
              <a:rPr lang="en-US" sz="1600">
                <a:solidFill>
                  <a:schemeClr val="bg1"/>
                </a:solidFill>
              </a:rPr>
              <a:t>Broad Network and Internet</a:t>
            </a:r>
          </a:p>
          <a:p>
            <a:r>
              <a:rPr lang="en-US" sz="1600">
                <a:solidFill>
                  <a:schemeClr val="bg1"/>
                </a:solidFill>
              </a:rPr>
              <a:t>Security</a:t>
            </a:r>
          </a:p>
          <a:p>
            <a:r>
              <a:rPr lang="en-US" sz="1600">
                <a:solidFill>
                  <a:schemeClr val="bg1"/>
                </a:solidFill>
              </a:rPr>
              <a:t>Services</a:t>
            </a:r>
          </a:p>
          <a:p>
            <a:r>
              <a:rPr lang="en-US" sz="1600">
                <a:solidFill>
                  <a:schemeClr val="bg1"/>
                </a:solidFill>
              </a:rPr>
              <a:t>Software as a Service (SAAS)</a:t>
            </a:r>
          </a:p>
        </p:txBody>
      </p:sp>
      <p:pic>
        <p:nvPicPr>
          <p:cNvPr id="4" name="Picture 3">
            <a:extLst>
              <a:ext uri="{FF2B5EF4-FFF2-40B4-BE49-F238E27FC236}">
                <a16:creationId xmlns:a16="http://schemas.microsoft.com/office/drawing/2014/main" id="{4E6B8E8D-F592-47F5-B1B4-7F00A9953238}"/>
              </a:ext>
            </a:extLst>
          </p:cNvPr>
          <p:cNvPicPr>
            <a:picLocks noChangeAspect="1"/>
          </p:cNvPicPr>
          <p:nvPr/>
        </p:nvPicPr>
        <p:blipFill>
          <a:blip r:embed="rId4"/>
          <a:stretch>
            <a:fillRect/>
          </a:stretch>
        </p:blipFill>
        <p:spPr>
          <a:xfrm>
            <a:off x="5279475" y="1940098"/>
            <a:ext cx="6269058" cy="2977803"/>
          </a:xfrm>
          <a:prstGeom prst="rect">
            <a:avLst/>
          </a:prstGeom>
        </p:spPr>
      </p:pic>
    </p:spTree>
    <p:extLst>
      <p:ext uri="{BB962C8B-B14F-4D97-AF65-F5344CB8AC3E}">
        <p14:creationId xmlns:p14="http://schemas.microsoft.com/office/powerpoint/2010/main" val="428455787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D2399-7475-404C-BAC9-E55E16769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748104-6E76-4AD9-9940-82154F97E7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65C978B-DC59-4802-B662-68C977F2CC77}"/>
              </a:ext>
            </a:extLst>
          </p:cNvPr>
          <p:cNvSpPr>
            <a:spLocks noGrp="1"/>
          </p:cNvSpPr>
          <p:nvPr>
            <p:ph type="title"/>
          </p:nvPr>
        </p:nvSpPr>
        <p:spPr>
          <a:xfrm>
            <a:off x="685800" y="1066163"/>
            <a:ext cx="3306744" cy="5148371"/>
          </a:xfrm>
        </p:spPr>
        <p:txBody>
          <a:bodyPr>
            <a:normAutofit/>
          </a:bodyPr>
          <a:lstStyle/>
          <a:p>
            <a:r>
              <a:rPr lang="en-US" sz="3200"/>
              <a:t>And Now…</a:t>
            </a:r>
          </a:p>
        </p:txBody>
      </p:sp>
      <p:graphicFrame>
        <p:nvGraphicFramePr>
          <p:cNvPr id="5" name="Content Placeholder 2">
            <a:extLst>
              <a:ext uri="{FF2B5EF4-FFF2-40B4-BE49-F238E27FC236}">
                <a16:creationId xmlns:a16="http://schemas.microsoft.com/office/drawing/2014/main" id="{C42DCCDF-4504-41AF-8D33-D7BE1D7CD591}"/>
              </a:ext>
            </a:extLst>
          </p:cNvPr>
          <p:cNvGraphicFramePr>
            <a:graphicFrameLocks noGrp="1"/>
          </p:cNvGraphicFramePr>
          <p:nvPr>
            <p:ph idx="1"/>
            <p:extLst>
              <p:ext uri="{D42A27DB-BD31-4B8C-83A1-F6EECF244321}">
                <p14:modId xmlns:p14="http://schemas.microsoft.com/office/powerpoint/2010/main" val="3290412252"/>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2114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2281-FBB5-40D9-9FEA-EB6BAF5595B6}"/>
              </a:ext>
            </a:extLst>
          </p:cNvPr>
          <p:cNvSpPr>
            <a:spLocks noGrp="1"/>
          </p:cNvSpPr>
          <p:nvPr>
            <p:ph type="title"/>
          </p:nvPr>
        </p:nvSpPr>
        <p:spPr/>
        <p:txBody>
          <a:bodyPr/>
          <a:lstStyle/>
          <a:p>
            <a:r>
              <a:rPr lang="en-US" dirty="0"/>
              <a:t>Web application Example</a:t>
            </a:r>
          </a:p>
        </p:txBody>
      </p:sp>
      <p:sp>
        <p:nvSpPr>
          <p:cNvPr id="3" name="Content Placeholder 2">
            <a:extLst>
              <a:ext uri="{FF2B5EF4-FFF2-40B4-BE49-F238E27FC236}">
                <a16:creationId xmlns:a16="http://schemas.microsoft.com/office/drawing/2014/main" id="{A683CD60-87C1-4478-BFF5-4F2AE90C9B12}"/>
              </a:ext>
            </a:extLst>
          </p:cNvPr>
          <p:cNvSpPr>
            <a:spLocks noGrp="1"/>
          </p:cNvSpPr>
          <p:nvPr>
            <p:ph idx="1"/>
          </p:nvPr>
        </p:nvSpPr>
        <p:spPr/>
        <p:txBody>
          <a:bodyPr>
            <a:normAutofit lnSpcReduction="10000"/>
          </a:bodyPr>
          <a:lstStyle/>
          <a:p>
            <a:r>
              <a:rPr lang="en-US" dirty="0"/>
              <a:t>This “web” of frameworks, libraries and tiers can help save lives, manage money, and protect the environment</a:t>
            </a:r>
          </a:p>
          <a:p>
            <a:r>
              <a:rPr lang="en-US" dirty="0"/>
              <a:t>GNAHRGIS Ecology helps protect environmental instances</a:t>
            </a:r>
          </a:p>
          <a:p>
            <a:endParaRPr lang="en-US" dirty="0"/>
          </a:p>
          <a:p>
            <a:endParaRPr lang="en-US" dirty="0"/>
          </a:p>
          <a:p>
            <a:endParaRPr lang="en-US" dirty="0"/>
          </a:p>
          <a:p>
            <a:endParaRPr lang="en-US" dirty="0"/>
          </a:p>
          <a:p>
            <a:endParaRPr lang="en-US" dirty="0"/>
          </a:p>
          <a:p>
            <a:r>
              <a:rPr lang="en-US" dirty="0"/>
              <a:t>Instances are registered on the map and can be analyzed and reported</a:t>
            </a:r>
          </a:p>
          <a:p>
            <a:r>
              <a:rPr lang="en-US" dirty="0"/>
              <a:t>Let’s dive in!</a:t>
            </a:r>
          </a:p>
          <a:p>
            <a:endParaRPr lang="en-US" dirty="0"/>
          </a:p>
        </p:txBody>
      </p:sp>
      <p:pic>
        <p:nvPicPr>
          <p:cNvPr id="4" name="Picture 3">
            <a:extLst>
              <a:ext uri="{FF2B5EF4-FFF2-40B4-BE49-F238E27FC236}">
                <a16:creationId xmlns:a16="http://schemas.microsoft.com/office/drawing/2014/main" id="{475FEC13-42E8-4417-990C-94D79AEC40CA}"/>
              </a:ext>
            </a:extLst>
          </p:cNvPr>
          <p:cNvPicPr>
            <a:picLocks noChangeAspect="1"/>
          </p:cNvPicPr>
          <p:nvPr/>
        </p:nvPicPr>
        <p:blipFill>
          <a:blip r:embed="rId2"/>
          <a:stretch>
            <a:fillRect/>
          </a:stretch>
        </p:blipFill>
        <p:spPr>
          <a:xfrm>
            <a:off x="4671146" y="3313714"/>
            <a:ext cx="2849707" cy="1785816"/>
          </a:xfrm>
          <a:prstGeom prst="rect">
            <a:avLst/>
          </a:prstGeom>
        </p:spPr>
      </p:pic>
    </p:spTree>
    <p:extLst>
      <p:ext uri="{BB962C8B-B14F-4D97-AF65-F5344CB8AC3E}">
        <p14:creationId xmlns:p14="http://schemas.microsoft.com/office/powerpoint/2010/main" val="247708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998FE-A011-4F38-8AEF-906FD9192880}"/>
              </a:ext>
            </a:extLst>
          </p:cNvPr>
          <p:cNvPicPr>
            <a:picLocks noChangeAspect="1"/>
          </p:cNvPicPr>
          <p:nvPr/>
        </p:nvPicPr>
        <p:blipFill>
          <a:blip r:embed="rId2"/>
          <a:stretch>
            <a:fillRect/>
          </a:stretch>
        </p:blipFill>
        <p:spPr>
          <a:xfrm>
            <a:off x="557967" y="570660"/>
            <a:ext cx="11076066" cy="5716679"/>
          </a:xfrm>
          <a:prstGeom prst="rect">
            <a:avLst/>
          </a:prstGeom>
        </p:spPr>
      </p:pic>
    </p:spTree>
    <p:extLst>
      <p:ext uri="{BB962C8B-B14F-4D97-AF65-F5344CB8AC3E}">
        <p14:creationId xmlns:p14="http://schemas.microsoft.com/office/powerpoint/2010/main" val="2258399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2281-FBB5-40D9-9FEA-EB6BAF5595B6}"/>
              </a:ext>
            </a:extLst>
          </p:cNvPr>
          <p:cNvSpPr>
            <a:spLocks noGrp="1"/>
          </p:cNvSpPr>
          <p:nvPr>
            <p:ph type="title"/>
          </p:nvPr>
        </p:nvSpPr>
        <p:spPr/>
        <p:txBody>
          <a:bodyPr/>
          <a:lstStyle/>
          <a:p>
            <a:r>
              <a:rPr lang="en-US" dirty="0"/>
              <a:t>Web application –The View</a:t>
            </a:r>
          </a:p>
        </p:txBody>
      </p:sp>
      <p:pic>
        <p:nvPicPr>
          <p:cNvPr id="4" name="Content Placeholder 3">
            <a:extLst>
              <a:ext uri="{FF2B5EF4-FFF2-40B4-BE49-F238E27FC236}">
                <a16:creationId xmlns:a16="http://schemas.microsoft.com/office/drawing/2014/main" id="{EA4F5C78-01AA-4628-8C84-627CE362E5DB}"/>
              </a:ext>
            </a:extLst>
          </p:cNvPr>
          <p:cNvPicPr>
            <a:picLocks noGrp="1" noChangeAspect="1"/>
          </p:cNvPicPr>
          <p:nvPr>
            <p:ph idx="1"/>
          </p:nvPr>
        </p:nvPicPr>
        <p:blipFill>
          <a:blip r:embed="rId2"/>
          <a:stretch>
            <a:fillRect/>
          </a:stretch>
        </p:blipFill>
        <p:spPr>
          <a:xfrm>
            <a:off x="1050627" y="2182774"/>
            <a:ext cx="6150273" cy="4024313"/>
          </a:xfrm>
          <a:prstGeom prst="rect">
            <a:avLst/>
          </a:prstGeom>
        </p:spPr>
      </p:pic>
      <p:pic>
        <p:nvPicPr>
          <p:cNvPr id="5" name="Picture 4">
            <a:extLst>
              <a:ext uri="{FF2B5EF4-FFF2-40B4-BE49-F238E27FC236}">
                <a16:creationId xmlns:a16="http://schemas.microsoft.com/office/drawing/2014/main" id="{D2DA8C72-413E-4B60-84D3-3C07B0CA94DB}"/>
              </a:ext>
            </a:extLst>
          </p:cNvPr>
          <p:cNvPicPr>
            <a:picLocks noChangeAspect="1"/>
          </p:cNvPicPr>
          <p:nvPr/>
        </p:nvPicPr>
        <p:blipFill>
          <a:blip r:embed="rId3"/>
          <a:stretch>
            <a:fillRect/>
          </a:stretch>
        </p:blipFill>
        <p:spPr>
          <a:xfrm>
            <a:off x="6333474" y="2658965"/>
            <a:ext cx="5669187" cy="3071929"/>
          </a:xfrm>
          <a:prstGeom prst="rect">
            <a:avLst/>
          </a:prstGeom>
        </p:spPr>
      </p:pic>
      <p:cxnSp>
        <p:nvCxnSpPr>
          <p:cNvPr id="7" name="Connector: Elbow 6">
            <a:extLst>
              <a:ext uri="{FF2B5EF4-FFF2-40B4-BE49-F238E27FC236}">
                <a16:creationId xmlns:a16="http://schemas.microsoft.com/office/drawing/2014/main" id="{B0033BE9-B159-42EB-A779-B592FF2BBEBA}"/>
              </a:ext>
            </a:extLst>
          </p:cNvPr>
          <p:cNvCxnSpPr>
            <a:cxnSpLocks/>
          </p:cNvCxnSpPr>
          <p:nvPr/>
        </p:nvCxnSpPr>
        <p:spPr>
          <a:xfrm rot="10800000">
            <a:off x="1576408" y="1929384"/>
            <a:ext cx="6150274" cy="9326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Down 12">
            <a:extLst>
              <a:ext uri="{FF2B5EF4-FFF2-40B4-BE49-F238E27FC236}">
                <a16:creationId xmlns:a16="http://schemas.microsoft.com/office/drawing/2014/main" id="{72E81342-5940-416A-9E39-028301FFAF7E}"/>
              </a:ext>
            </a:extLst>
          </p:cNvPr>
          <p:cNvSpPr/>
          <p:nvPr/>
        </p:nvSpPr>
        <p:spPr>
          <a:xfrm>
            <a:off x="1161288" y="1929384"/>
            <a:ext cx="600608" cy="253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60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2281-FBB5-40D9-9FEA-EB6BAF5595B6}"/>
              </a:ext>
            </a:extLst>
          </p:cNvPr>
          <p:cNvSpPr>
            <a:spLocks noGrp="1"/>
          </p:cNvSpPr>
          <p:nvPr>
            <p:ph type="title"/>
          </p:nvPr>
        </p:nvSpPr>
        <p:spPr/>
        <p:txBody>
          <a:bodyPr/>
          <a:lstStyle/>
          <a:p>
            <a:r>
              <a:rPr lang="en-US" dirty="0"/>
              <a:t>Web application –The Model</a:t>
            </a:r>
          </a:p>
        </p:txBody>
      </p:sp>
      <p:sp>
        <p:nvSpPr>
          <p:cNvPr id="6" name="Content Placeholder 5">
            <a:extLst>
              <a:ext uri="{FF2B5EF4-FFF2-40B4-BE49-F238E27FC236}">
                <a16:creationId xmlns:a16="http://schemas.microsoft.com/office/drawing/2014/main" id="{3ED3FFF4-E3FC-4B70-B59F-21FDB69C1455}"/>
              </a:ext>
            </a:extLst>
          </p:cNvPr>
          <p:cNvSpPr>
            <a:spLocks noGrp="1"/>
          </p:cNvSpPr>
          <p:nvPr>
            <p:ph idx="1"/>
          </p:nvPr>
        </p:nvSpPr>
        <p:spPr/>
        <p:txBody>
          <a:bodyPr/>
          <a:lstStyle/>
          <a:p>
            <a:r>
              <a:rPr lang="en-US" dirty="0"/>
              <a:t>The view relies on the model to create a footprint or floorplan where the constantly changing, map, pictures, text, video and other content in the view can be assembled. The view is like the floorplan so that the bedroom furniture doesn’t wind up in the kitchen. The model is the bedroom furniture definitions and specifications</a:t>
            </a:r>
          </a:p>
          <a:p>
            <a:r>
              <a:rPr lang="en-US" dirty="0"/>
              <a:t>Made up of classes, usually one file of code per class</a:t>
            </a:r>
          </a:p>
        </p:txBody>
      </p:sp>
    </p:spTree>
    <p:extLst>
      <p:ext uri="{BB962C8B-B14F-4D97-AF65-F5344CB8AC3E}">
        <p14:creationId xmlns:p14="http://schemas.microsoft.com/office/powerpoint/2010/main" val="149437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2281-FBB5-40D9-9FEA-EB6BAF5595B6}"/>
              </a:ext>
            </a:extLst>
          </p:cNvPr>
          <p:cNvSpPr>
            <a:spLocks noGrp="1"/>
          </p:cNvSpPr>
          <p:nvPr>
            <p:ph type="title"/>
          </p:nvPr>
        </p:nvSpPr>
        <p:spPr/>
        <p:txBody>
          <a:bodyPr/>
          <a:lstStyle/>
          <a:p>
            <a:r>
              <a:rPr lang="en-US" dirty="0"/>
              <a:t>Web application –The Model</a:t>
            </a:r>
          </a:p>
        </p:txBody>
      </p:sp>
      <p:sp>
        <p:nvSpPr>
          <p:cNvPr id="6" name="Content Placeholder 5">
            <a:extLst>
              <a:ext uri="{FF2B5EF4-FFF2-40B4-BE49-F238E27FC236}">
                <a16:creationId xmlns:a16="http://schemas.microsoft.com/office/drawing/2014/main" id="{3ED3FFF4-E3FC-4B70-B59F-21FDB69C1455}"/>
              </a:ext>
            </a:extLst>
          </p:cNvPr>
          <p:cNvSpPr>
            <a:spLocks noGrp="1"/>
          </p:cNvSpPr>
          <p:nvPr>
            <p:ph idx="1"/>
          </p:nvPr>
        </p:nvSpPr>
        <p:spPr/>
        <p:txBody>
          <a:bodyPr/>
          <a:lstStyle/>
          <a:p>
            <a:r>
              <a:rPr lang="en-US" dirty="0"/>
              <a:t>The view relies on the model to create a footprint or floorplan where the constantly changing, map, pictures, text, video and other content in the view can be assembled. The model is like the floorplan so that the bedroom furniture doesn’t wind up in the kitchen</a:t>
            </a:r>
          </a:p>
          <a:p>
            <a:r>
              <a:rPr lang="en-US" dirty="0"/>
              <a:t>Made up of classes, usually one file of code per class</a:t>
            </a:r>
          </a:p>
        </p:txBody>
      </p:sp>
      <p:pic>
        <p:nvPicPr>
          <p:cNvPr id="3" name="Picture 2">
            <a:extLst>
              <a:ext uri="{FF2B5EF4-FFF2-40B4-BE49-F238E27FC236}">
                <a16:creationId xmlns:a16="http://schemas.microsoft.com/office/drawing/2014/main" id="{0B6EAD66-D4A0-4721-ACF9-44B597AA6D46}"/>
              </a:ext>
            </a:extLst>
          </p:cNvPr>
          <p:cNvPicPr>
            <a:picLocks noChangeAspect="1"/>
          </p:cNvPicPr>
          <p:nvPr/>
        </p:nvPicPr>
        <p:blipFill>
          <a:blip r:embed="rId2"/>
          <a:stretch>
            <a:fillRect/>
          </a:stretch>
        </p:blipFill>
        <p:spPr>
          <a:xfrm>
            <a:off x="2895600" y="3902927"/>
            <a:ext cx="4656962" cy="2653989"/>
          </a:xfrm>
          <a:prstGeom prst="rect">
            <a:avLst/>
          </a:prstGeom>
        </p:spPr>
      </p:pic>
      <p:pic>
        <p:nvPicPr>
          <p:cNvPr id="4" name="Picture 3">
            <a:extLst>
              <a:ext uri="{FF2B5EF4-FFF2-40B4-BE49-F238E27FC236}">
                <a16:creationId xmlns:a16="http://schemas.microsoft.com/office/drawing/2014/main" id="{EB46E395-7541-41E4-A821-63A0D017D8D3}"/>
              </a:ext>
            </a:extLst>
          </p:cNvPr>
          <p:cNvPicPr>
            <a:picLocks noChangeAspect="1"/>
          </p:cNvPicPr>
          <p:nvPr/>
        </p:nvPicPr>
        <p:blipFill>
          <a:blip r:embed="rId3"/>
          <a:stretch>
            <a:fillRect/>
          </a:stretch>
        </p:blipFill>
        <p:spPr>
          <a:xfrm>
            <a:off x="6841970" y="4344688"/>
            <a:ext cx="4162425" cy="1362075"/>
          </a:xfrm>
          <a:prstGeom prst="rect">
            <a:avLst/>
          </a:prstGeom>
        </p:spPr>
      </p:pic>
    </p:spTree>
    <p:extLst>
      <p:ext uri="{BB962C8B-B14F-4D97-AF65-F5344CB8AC3E}">
        <p14:creationId xmlns:p14="http://schemas.microsoft.com/office/powerpoint/2010/main" val="39835820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166</TotalTime>
  <Words>693</Words>
  <Application>Microsoft Office PowerPoint</Application>
  <PresentationFormat>Widescreen</PresentationFormat>
  <Paragraphs>59</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Vapor Trail</vt:lpstr>
      <vt:lpstr>Girls Who Code</vt:lpstr>
      <vt:lpstr>Introduction</vt:lpstr>
      <vt:lpstr>Then and Now</vt:lpstr>
      <vt:lpstr>And Now…</vt:lpstr>
      <vt:lpstr>Web application Example</vt:lpstr>
      <vt:lpstr>PowerPoint Presentation</vt:lpstr>
      <vt:lpstr>Web application –The View</vt:lpstr>
      <vt:lpstr>Web application –The Model</vt:lpstr>
      <vt:lpstr>Web application –The Model</vt:lpstr>
      <vt:lpstr>Web application –The Data</vt:lpstr>
      <vt:lpstr>Putting it All together</vt:lpstr>
      <vt:lpstr>Putting it All together</vt:lpstr>
      <vt:lpstr>Putting it All together</vt:lpstr>
      <vt:lpstr>Putting it All together</vt:lpstr>
      <vt:lpstr>Putting it All together</vt:lpstr>
      <vt:lpstr>Here we sum it all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Girls Who Code</dc:title>
  <dc:creator>Anita Russo</dc:creator>
  <cp:lastModifiedBy>Anita Russo</cp:lastModifiedBy>
  <cp:revision>20</cp:revision>
  <dcterms:created xsi:type="dcterms:W3CDTF">2019-03-15T18:55:59Z</dcterms:created>
  <dcterms:modified xsi:type="dcterms:W3CDTF">2019-03-29T18:51:07Z</dcterms:modified>
</cp:coreProperties>
</file>